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12192000"/>
  <p:notesSz cx="6858000" cy="9144000"/>
  <p:embeddedFontLst>
    <p:embeddedFont>
      <p:font typeface="EB Garamond"/>
      <p:regular r:id="rId31"/>
      <p:bold r:id="rId32"/>
      <p:italic r:id="rId33"/>
      <p:boldItalic r:id="rId34"/>
    </p:embeddedFont>
    <p:embeddedFont>
      <p:font typeface="Arial Black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6" roundtripDataSignature="AMtx7mhgBjEUVEkdD7rjI4JX7X76Lps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4BF737-ADA4-4820-B065-6D0506068439}">
  <a:tblStyle styleId="{E44BF737-ADA4-4820-B065-6D05060684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EBGaramond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EBGaramond-italic.fntdata"/><Relationship Id="rId10" Type="http://schemas.openxmlformats.org/officeDocument/2006/relationships/slide" Target="slides/slide4.xml"/><Relationship Id="rId32" Type="http://schemas.openxmlformats.org/officeDocument/2006/relationships/font" Target="fonts/EBGaramond-bold.fntdata"/><Relationship Id="rId13" Type="http://schemas.openxmlformats.org/officeDocument/2006/relationships/slide" Target="slides/slide7.xml"/><Relationship Id="rId35" Type="http://schemas.openxmlformats.org/officeDocument/2006/relationships/font" Target="fonts/ArialBlack-regular.fntdata"/><Relationship Id="rId12" Type="http://schemas.openxmlformats.org/officeDocument/2006/relationships/slide" Target="slides/slide6.xml"/><Relationship Id="rId34" Type="http://schemas.openxmlformats.org/officeDocument/2006/relationships/font" Target="fonts/EBGaramond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8e2b92f6c0_0_2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18e2b92f6c0_0_2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8e2b92f6c0_0_2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g18e2b92f6c0_0_2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8e2b92f6c0_0_7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18e2b92f6c0_0_7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8e2b92f6c0_0_4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18e2b92f6c0_0_4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8e2b92f6c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g18e2b92f6c0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5" name="Google Shape;395;g18e2b92f6c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8e2b92f6c0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g18e2b92f6c0_0_105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are implementing a lot of other content-specific strategies too. :) This is a high-level overview and not exhaustive. </a:t>
            </a:r>
            <a:endParaRPr/>
          </a:p>
          <a:p>
            <a:pPr indent="-1524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-1524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Math: 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Implementing Amplify Math and implementing manipulatives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Science: 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Using STEMscope curriculum to </a:t>
            </a:r>
            <a:endParaRPr/>
          </a:p>
        </p:txBody>
      </p:sp>
      <p:sp>
        <p:nvSpPr>
          <p:cNvPr id="402" name="Google Shape;402;g18e2b92f6c0_0_1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8e2b92f6c0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g18e2b92f6c0_0_111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g18e2b92f6c0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8e2b92f6c0_0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g18e2b92f6c0_0_117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18e2b92f6c0_0_1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type="ctrTitle"/>
          </p:nvPr>
        </p:nvSpPr>
        <p:spPr>
          <a:xfrm>
            <a:off x="1167493" y="1122363"/>
            <a:ext cx="7096933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" type="subTitle"/>
          </p:nvPr>
        </p:nvSpPr>
        <p:spPr>
          <a:xfrm>
            <a:off x="1167493" y="3602038"/>
            <a:ext cx="9500507" cy="806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1"/>
          <p:cNvSpPr/>
          <p:nvPr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1"/>
          <p:cNvSpPr/>
          <p:nvPr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dk2"/>
          </a:solidFill>
          <a:ln cap="flat" cmpd="sng" w="12700">
            <a:solidFill>
              <a:srgbClr val="B1973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1"/>
          <p:cNvSpPr/>
          <p:nvPr/>
        </p:nvSpPr>
        <p:spPr>
          <a:xfrm>
            <a:off x="1" y="4571999"/>
            <a:ext cx="1118508" cy="1118508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1"/>
          <p:cNvSpPr/>
          <p:nvPr/>
        </p:nvSpPr>
        <p:spPr>
          <a:xfrm>
            <a:off x="1" y="5739492"/>
            <a:ext cx="1118508" cy="1118508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20;p21"/>
          <p:cNvGrpSpPr/>
          <p:nvPr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21" name="Google Shape;21;p21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1"/>
            <p:cNvSpPr/>
            <p:nvPr/>
          </p:nvSpPr>
          <p:spPr>
            <a:xfrm flipH="1" rot="5400000">
              <a:off x="9499940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1"/>
          <p:cNvSpPr/>
          <p:nvPr/>
        </p:nvSpPr>
        <p:spPr>
          <a:xfrm>
            <a:off x="0" y="-1"/>
            <a:ext cx="1167493" cy="1167493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1"/>
          <p:cNvSpPr/>
          <p:nvPr/>
        </p:nvSpPr>
        <p:spPr>
          <a:xfrm>
            <a:off x="11024507" y="4580708"/>
            <a:ext cx="1167493" cy="2277292"/>
          </a:xfrm>
          <a:custGeom>
            <a:rect b="b" l="l" r="r" t="t"/>
            <a:pathLst>
              <a:path extrusionOk="0" h="2272167" w="1167493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1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3"/>
          <p:cNvSpPr txBox="1"/>
          <p:nvPr>
            <p:ph type="title"/>
          </p:nvPr>
        </p:nvSpPr>
        <p:spPr>
          <a:xfrm>
            <a:off x="1798721" y="1684338"/>
            <a:ext cx="8594558" cy="28104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sz="4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3"/>
          <p:cNvSpPr txBox="1"/>
          <p:nvPr>
            <p:ph idx="1" type="body"/>
          </p:nvPr>
        </p:nvSpPr>
        <p:spPr>
          <a:xfrm>
            <a:off x="381000" y="519405"/>
            <a:ext cx="1364297" cy="1094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BB10E"/>
              </a:buClr>
              <a:buSzPts val="23900"/>
              <a:buNone/>
              <a:defRPr b="1" sz="23900">
                <a:solidFill>
                  <a:srgbClr val="DBB10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33"/>
          <p:cNvSpPr txBox="1"/>
          <p:nvPr>
            <p:ph idx="2" type="body"/>
          </p:nvPr>
        </p:nvSpPr>
        <p:spPr>
          <a:xfrm>
            <a:off x="6881813" y="4494213"/>
            <a:ext cx="3511550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33"/>
          <p:cNvSpPr txBox="1"/>
          <p:nvPr>
            <p:ph idx="3" type="body"/>
          </p:nvPr>
        </p:nvSpPr>
        <p:spPr>
          <a:xfrm>
            <a:off x="10609104" y="3399692"/>
            <a:ext cx="1364297" cy="1094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BB10E"/>
              </a:buClr>
              <a:buSzPts val="23900"/>
              <a:buNone/>
              <a:defRPr b="1" sz="23900">
                <a:solidFill>
                  <a:srgbClr val="DBB10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33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ole team">
  <p:cSld name="Whole team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4"/>
          <p:cNvSpPr txBox="1"/>
          <p:nvPr>
            <p:ph type="title"/>
          </p:nvPr>
        </p:nvSpPr>
        <p:spPr>
          <a:xfrm>
            <a:off x="750430" y="381000"/>
            <a:ext cx="1067814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4"/>
          <p:cNvSpPr/>
          <p:nvPr>
            <p:ph idx="2" type="pic"/>
          </p:nvPr>
        </p:nvSpPr>
        <p:spPr>
          <a:xfrm>
            <a:off x="750429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34"/>
          <p:cNvSpPr txBox="1"/>
          <p:nvPr>
            <p:ph idx="1" type="body"/>
          </p:nvPr>
        </p:nvSpPr>
        <p:spPr>
          <a:xfrm>
            <a:off x="750430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4"/>
          <p:cNvSpPr txBox="1"/>
          <p:nvPr>
            <p:ph idx="3" type="body"/>
          </p:nvPr>
        </p:nvSpPr>
        <p:spPr>
          <a:xfrm>
            <a:off x="750429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4"/>
          <p:cNvSpPr/>
          <p:nvPr>
            <p:ph idx="4" type="pic"/>
          </p:nvPr>
        </p:nvSpPr>
        <p:spPr>
          <a:xfrm>
            <a:off x="3549397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4"/>
          <p:cNvSpPr txBox="1"/>
          <p:nvPr>
            <p:ph idx="5" type="body"/>
          </p:nvPr>
        </p:nvSpPr>
        <p:spPr>
          <a:xfrm>
            <a:off x="3549398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34"/>
          <p:cNvSpPr txBox="1"/>
          <p:nvPr>
            <p:ph idx="6" type="body"/>
          </p:nvPr>
        </p:nvSpPr>
        <p:spPr>
          <a:xfrm>
            <a:off x="3549397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4"/>
          <p:cNvSpPr/>
          <p:nvPr>
            <p:ph idx="7" type="pic"/>
          </p:nvPr>
        </p:nvSpPr>
        <p:spPr>
          <a:xfrm>
            <a:off x="6348367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4"/>
          <p:cNvSpPr txBox="1"/>
          <p:nvPr>
            <p:ph idx="8" type="body"/>
          </p:nvPr>
        </p:nvSpPr>
        <p:spPr>
          <a:xfrm>
            <a:off x="6348368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4"/>
          <p:cNvSpPr txBox="1"/>
          <p:nvPr>
            <p:ph idx="9" type="body"/>
          </p:nvPr>
        </p:nvSpPr>
        <p:spPr>
          <a:xfrm>
            <a:off x="6348367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34"/>
          <p:cNvSpPr/>
          <p:nvPr>
            <p:ph idx="13" type="pic"/>
          </p:nvPr>
        </p:nvSpPr>
        <p:spPr>
          <a:xfrm>
            <a:off x="9147335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34"/>
          <p:cNvSpPr txBox="1"/>
          <p:nvPr>
            <p:ph idx="14" type="body"/>
          </p:nvPr>
        </p:nvSpPr>
        <p:spPr>
          <a:xfrm>
            <a:off x="9147336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34"/>
          <p:cNvSpPr txBox="1"/>
          <p:nvPr>
            <p:ph idx="15" type="body"/>
          </p:nvPr>
        </p:nvSpPr>
        <p:spPr>
          <a:xfrm>
            <a:off x="9147335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34"/>
          <p:cNvSpPr/>
          <p:nvPr>
            <p:ph idx="16" type="pic"/>
          </p:nvPr>
        </p:nvSpPr>
        <p:spPr>
          <a:xfrm>
            <a:off x="750429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34"/>
          <p:cNvSpPr txBox="1"/>
          <p:nvPr>
            <p:ph idx="17" type="body"/>
          </p:nvPr>
        </p:nvSpPr>
        <p:spPr>
          <a:xfrm>
            <a:off x="750430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4"/>
          <p:cNvSpPr txBox="1"/>
          <p:nvPr>
            <p:ph idx="18" type="body"/>
          </p:nvPr>
        </p:nvSpPr>
        <p:spPr>
          <a:xfrm>
            <a:off x="750429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34"/>
          <p:cNvSpPr/>
          <p:nvPr>
            <p:ph idx="19" type="pic"/>
          </p:nvPr>
        </p:nvSpPr>
        <p:spPr>
          <a:xfrm>
            <a:off x="3549397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34"/>
          <p:cNvSpPr txBox="1"/>
          <p:nvPr>
            <p:ph idx="20" type="body"/>
          </p:nvPr>
        </p:nvSpPr>
        <p:spPr>
          <a:xfrm>
            <a:off x="3549398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34"/>
          <p:cNvSpPr txBox="1"/>
          <p:nvPr>
            <p:ph idx="21" type="body"/>
          </p:nvPr>
        </p:nvSpPr>
        <p:spPr>
          <a:xfrm>
            <a:off x="3549397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34"/>
          <p:cNvSpPr/>
          <p:nvPr>
            <p:ph idx="22" type="pic"/>
          </p:nvPr>
        </p:nvSpPr>
        <p:spPr>
          <a:xfrm>
            <a:off x="6348367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34"/>
          <p:cNvSpPr txBox="1"/>
          <p:nvPr>
            <p:ph idx="23" type="body"/>
          </p:nvPr>
        </p:nvSpPr>
        <p:spPr>
          <a:xfrm>
            <a:off x="6348368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34"/>
          <p:cNvSpPr txBox="1"/>
          <p:nvPr>
            <p:ph idx="24" type="body"/>
          </p:nvPr>
        </p:nvSpPr>
        <p:spPr>
          <a:xfrm>
            <a:off x="6348367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34"/>
          <p:cNvSpPr/>
          <p:nvPr>
            <p:ph idx="25" type="pic"/>
          </p:nvPr>
        </p:nvSpPr>
        <p:spPr>
          <a:xfrm>
            <a:off x="9147335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34"/>
          <p:cNvSpPr txBox="1"/>
          <p:nvPr>
            <p:ph idx="26" type="body"/>
          </p:nvPr>
        </p:nvSpPr>
        <p:spPr>
          <a:xfrm>
            <a:off x="9147336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4"/>
          <p:cNvSpPr txBox="1"/>
          <p:nvPr>
            <p:ph idx="27" type="body"/>
          </p:nvPr>
        </p:nvSpPr>
        <p:spPr>
          <a:xfrm>
            <a:off x="9147335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34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5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5"/>
          <p:cNvSpPr/>
          <p:nvPr/>
        </p:nvSpPr>
        <p:spPr>
          <a:xfrm flipH="1" rot="5400000">
            <a:off x="1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5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5"/>
          <p:cNvSpPr txBox="1"/>
          <p:nvPr>
            <p:ph idx="1" type="body"/>
          </p:nvPr>
        </p:nvSpPr>
        <p:spPr>
          <a:xfrm>
            <a:off x="1167493" y="2087561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5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itle and Content">
  <p:cSld name="2 Title and Conten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6"/>
          <p:cNvSpPr txBox="1"/>
          <p:nvPr>
            <p:ph idx="1" type="body"/>
          </p:nvPr>
        </p:nvSpPr>
        <p:spPr>
          <a:xfrm>
            <a:off x="1167493" y="2528203"/>
            <a:ext cx="4663440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6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6"/>
          <p:cNvSpPr/>
          <p:nvPr/>
        </p:nvSpPr>
        <p:spPr>
          <a:xfrm flipH="1">
            <a:off x="8580896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6"/>
          <p:cNvSpPr/>
          <p:nvPr/>
        </p:nvSpPr>
        <p:spPr>
          <a:xfrm>
            <a:off x="1" y="0"/>
            <a:ext cx="933856" cy="933856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57;p36"/>
          <p:cNvGrpSpPr/>
          <p:nvPr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158" name="Google Shape;158;p36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6"/>
            <p:cNvSpPr/>
            <p:nvPr/>
          </p:nvSpPr>
          <p:spPr>
            <a:xfrm flipH="1" rot="5400000">
              <a:off x="7056329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36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36"/>
          <p:cNvSpPr txBox="1"/>
          <p:nvPr>
            <p:ph idx="2" type="body"/>
          </p:nvPr>
        </p:nvSpPr>
        <p:spPr>
          <a:xfrm>
            <a:off x="6283235" y="2528203"/>
            <a:ext cx="4663440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36"/>
          <p:cNvSpPr txBox="1"/>
          <p:nvPr>
            <p:ph idx="3" type="body"/>
          </p:nvPr>
        </p:nvSpPr>
        <p:spPr>
          <a:xfrm>
            <a:off x="1167493" y="2005689"/>
            <a:ext cx="4663440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36"/>
          <p:cNvSpPr txBox="1"/>
          <p:nvPr>
            <p:ph idx="4" type="body"/>
          </p:nvPr>
        </p:nvSpPr>
        <p:spPr>
          <a:xfrm>
            <a:off x="6283235" y="2005689"/>
            <a:ext cx="4663440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8e2b92f6c0_0_98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g18e2b92f6c0_0_98"/>
          <p:cNvSpPr txBox="1"/>
          <p:nvPr>
            <p:ph idx="1" type="body"/>
          </p:nvPr>
        </p:nvSpPr>
        <p:spPr>
          <a:xfrm>
            <a:off x="1097279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g18e2b92f6c0_0_98"/>
          <p:cNvSpPr txBox="1"/>
          <p:nvPr>
            <p:ph idx="2" type="body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g18e2b92f6c0_0_98"/>
          <p:cNvSpPr txBox="1"/>
          <p:nvPr>
            <p:ph idx="10" type="dt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g18e2b92f6c0_0_98"/>
          <p:cNvSpPr txBox="1"/>
          <p:nvPr>
            <p:ph idx="11" type="ftr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g18e2b92f6c0_0_98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8e2b92f6c0_0_44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g18e2b92f6c0_0_44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g18e2b92f6c0_0_4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g18e2b92f6c0_0_449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18e2b92f6c0_0_449"/>
          <p:cNvSpPr/>
          <p:nvPr/>
        </p:nvSpPr>
        <p:spPr>
          <a:xfrm>
            <a:off x="10494433" y="2"/>
            <a:ext cx="848462" cy="357303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8e2b92f6c0_0_449"/>
          <p:cNvSpPr txBox="1"/>
          <p:nvPr>
            <p:ph idx="1" type="body"/>
          </p:nvPr>
        </p:nvSpPr>
        <p:spPr>
          <a:xfrm>
            <a:off x="838200" y="1911096"/>
            <a:ext cx="10515600" cy="38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 small pictures">
  <p:cSld name="Title and Content 2 small pictures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8e2b92f6c0_0_902"/>
          <p:cNvSpPr/>
          <p:nvPr>
            <p:ph idx="2" type="pic"/>
          </p:nvPr>
        </p:nvSpPr>
        <p:spPr>
          <a:xfrm>
            <a:off x="7200479" y="1150210"/>
            <a:ext cx="2207100" cy="22041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g18e2b92f6c0_0_902"/>
          <p:cNvSpPr/>
          <p:nvPr>
            <p:ph idx="3" type="pic"/>
          </p:nvPr>
        </p:nvSpPr>
        <p:spPr>
          <a:xfrm>
            <a:off x="8444632" y="2579683"/>
            <a:ext cx="3096900" cy="30969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g18e2b92f6c0_0_902"/>
          <p:cNvSpPr txBox="1"/>
          <p:nvPr>
            <p:ph type="title"/>
          </p:nvPr>
        </p:nvSpPr>
        <p:spPr>
          <a:xfrm>
            <a:off x="539496" y="365124"/>
            <a:ext cx="58065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g18e2b92f6c0_0_902"/>
          <p:cNvSpPr txBox="1"/>
          <p:nvPr>
            <p:ph idx="1" type="body"/>
          </p:nvPr>
        </p:nvSpPr>
        <p:spPr>
          <a:xfrm>
            <a:off x="539496" y="1825625"/>
            <a:ext cx="5806500" cy="4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429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g18e2b92f6c0_0_90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g18e2b92f6c0_0_90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g18e2b92f6c0_0_902"/>
          <p:cNvSpPr/>
          <p:nvPr/>
        </p:nvSpPr>
        <p:spPr>
          <a:xfrm>
            <a:off x="10249620" y="1555068"/>
            <a:ext cx="819300" cy="797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18e2b92f6c0_0_902"/>
          <p:cNvSpPr/>
          <p:nvPr/>
        </p:nvSpPr>
        <p:spPr>
          <a:xfrm>
            <a:off x="7590089" y="4034393"/>
            <a:ext cx="876600" cy="876600"/>
          </a:xfrm>
          <a:prstGeom prst="rect">
            <a:avLst/>
          </a:prstGeom>
          <a:noFill/>
          <a:ln cap="flat" cmpd="sng" w="1270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th 2 medium pictures">
  <p:cSld name="Title and Content with 2 medium pictures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/>
          <p:nvPr>
            <p:ph idx="2" type="pic"/>
          </p:nvPr>
        </p:nvSpPr>
        <p:spPr>
          <a:xfrm>
            <a:off x="7901259" y="2727729"/>
            <a:ext cx="4290740" cy="4130271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31"/>
          <p:cNvSpPr/>
          <p:nvPr>
            <p:ph idx="3" type="pic"/>
          </p:nvPr>
        </p:nvSpPr>
        <p:spPr>
          <a:xfrm>
            <a:off x="6261609" y="0"/>
            <a:ext cx="3519311" cy="3007909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31"/>
          <p:cNvSpPr/>
          <p:nvPr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1"/>
          <p:cNvSpPr/>
          <p:nvPr/>
        </p:nvSpPr>
        <p:spPr>
          <a:xfrm flipH="1" rot="-6040930">
            <a:off x="6034138" y="-673140"/>
            <a:ext cx="4021193" cy="4021193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1"/>
          <p:cNvSpPr txBox="1"/>
          <p:nvPr>
            <p:ph type="title"/>
          </p:nvPr>
        </p:nvSpPr>
        <p:spPr>
          <a:xfrm>
            <a:off x="841248" y="365760"/>
            <a:ext cx="512064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841248" y="1828800"/>
            <a:ext cx="5093208" cy="4352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/>
          <p:nvPr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2"/>
          <p:cNvSpPr/>
          <p:nvPr/>
        </p:nvSpPr>
        <p:spPr>
          <a:xfrm flipH="1">
            <a:off x="530529" y="0"/>
            <a:ext cx="1155142" cy="591009"/>
          </a:xfrm>
          <a:custGeom>
            <a:rect b="b" l="l" r="r" t="t"/>
            <a:pathLst>
              <a:path extrusionOk="0"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2"/>
          <p:cNvSpPr/>
          <p:nvPr/>
        </p:nvSpPr>
        <p:spPr>
          <a:xfrm flipH="1">
            <a:off x="3961511" y="-1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2"/>
          <p:cNvSpPr/>
          <p:nvPr/>
        </p:nvSpPr>
        <p:spPr>
          <a:xfrm flipH="1">
            <a:off x="0" y="2936831"/>
            <a:ext cx="159741" cy="552996"/>
          </a:xfrm>
          <a:custGeom>
            <a:rect b="b" l="l" r="r" t="t"/>
            <a:pathLst>
              <a:path extrusionOk="0"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2"/>
          <p:cNvSpPr/>
          <p:nvPr/>
        </p:nvSpPr>
        <p:spPr>
          <a:xfrm flipH="1">
            <a:off x="0" y="5835649"/>
            <a:ext cx="1548180" cy="1022351"/>
          </a:xfrm>
          <a:custGeom>
            <a:rect b="b" l="l" r="r" t="t"/>
            <a:pathLst>
              <a:path extrusionOk="0"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2"/>
          <p:cNvSpPr/>
          <p:nvPr/>
        </p:nvSpPr>
        <p:spPr>
          <a:xfrm flipH="1">
            <a:off x="3405056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2"/>
          <p:cNvSpPr/>
          <p:nvPr/>
        </p:nvSpPr>
        <p:spPr>
          <a:xfrm flipH="1">
            <a:off x="4132972" y="6258755"/>
            <a:ext cx="1565940" cy="599245"/>
          </a:xfrm>
          <a:custGeom>
            <a:rect b="b" l="l" r="r" t="t"/>
            <a:pathLst>
              <a:path extrusionOk="0"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2"/>
          <p:cNvSpPr txBox="1"/>
          <p:nvPr>
            <p:ph type="title"/>
          </p:nvPr>
        </p:nvSpPr>
        <p:spPr>
          <a:xfrm>
            <a:off x="1389888" y="1234440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2"/>
          <p:cNvSpPr txBox="1"/>
          <p:nvPr>
            <p:ph idx="11" type="ftr"/>
          </p:nvPr>
        </p:nvSpPr>
        <p:spPr>
          <a:xfrm>
            <a:off x="609904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2"/>
          <p:cNvSpPr txBox="1"/>
          <p:nvPr>
            <p:ph idx="12" type="sldNum"/>
          </p:nvPr>
        </p:nvSpPr>
        <p:spPr>
          <a:xfrm>
            <a:off x="10506456" y="6356350"/>
            <a:ext cx="8503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32"/>
          <p:cNvSpPr txBox="1"/>
          <p:nvPr>
            <p:ph idx="1" type="body"/>
          </p:nvPr>
        </p:nvSpPr>
        <p:spPr>
          <a:xfrm>
            <a:off x="6665976" y="2551176"/>
            <a:ext cx="4709160" cy="1755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/>
          <p:nvPr/>
        </p:nvSpPr>
        <p:spPr>
          <a:xfrm>
            <a:off x="4000500" y="1087403"/>
            <a:ext cx="8191500" cy="5770597"/>
          </a:xfrm>
          <a:custGeom>
            <a:rect b="b" l="l" r="r" t="t"/>
            <a:pathLst>
              <a:path extrusionOk="0" h="5770597" w="8191500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Google Shape;216;p37"/>
          <p:cNvCxnSpPr/>
          <p:nvPr/>
        </p:nvCxnSpPr>
        <p:spPr>
          <a:xfrm>
            <a:off x="406241" y="183933"/>
            <a:ext cx="0" cy="1597708"/>
          </a:xfrm>
          <a:prstGeom prst="straightConnector1">
            <a:avLst/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17" name="Google Shape;217;p37"/>
          <p:cNvSpPr/>
          <p:nvPr/>
        </p:nvSpPr>
        <p:spPr>
          <a:xfrm>
            <a:off x="5292348" y="1"/>
            <a:ext cx="2279742" cy="1267785"/>
          </a:xfrm>
          <a:custGeom>
            <a:rect b="b" l="l" r="r" t="t"/>
            <a:pathLst>
              <a:path extrusionOk="0" h="1267785" w="2279742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7"/>
          <p:cNvSpPr/>
          <p:nvPr/>
        </p:nvSpPr>
        <p:spPr>
          <a:xfrm>
            <a:off x="10208695" y="1"/>
            <a:ext cx="1135066" cy="477997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flipH="1">
            <a:off x="0" y="2949740"/>
            <a:ext cx="1186451" cy="1771650"/>
          </a:xfrm>
          <a:custGeom>
            <a:rect b="b" l="l" r="r" t="t"/>
            <a:pathLst>
              <a:path extrusionOk="0" h="1771650" w="1186451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/>
          <p:nvPr/>
        </p:nvSpPr>
        <p:spPr>
          <a:xfrm rot="-5400000">
            <a:off x="1539683" y="4203427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7"/>
          <p:cNvSpPr txBox="1"/>
          <p:nvPr>
            <p:ph type="ctrTitle"/>
          </p:nvPr>
        </p:nvSpPr>
        <p:spPr>
          <a:xfrm>
            <a:off x="5093208" y="2743200"/>
            <a:ext cx="6592824" cy="2386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7"/>
          <p:cNvSpPr txBox="1"/>
          <p:nvPr>
            <p:ph idx="1" type="subTitle"/>
          </p:nvPr>
        </p:nvSpPr>
        <p:spPr>
          <a:xfrm>
            <a:off x="5093208" y="5221224"/>
            <a:ext cx="6592824" cy="9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1167493" y="2017467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2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2"/>
          <p:cNvSpPr/>
          <p:nvPr/>
        </p:nvSpPr>
        <p:spPr>
          <a:xfrm flipH="1">
            <a:off x="8580896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2"/>
          <p:cNvSpPr/>
          <p:nvPr/>
        </p:nvSpPr>
        <p:spPr>
          <a:xfrm>
            <a:off x="1" y="0"/>
            <a:ext cx="933856" cy="933856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1;p22"/>
          <p:cNvGrpSpPr/>
          <p:nvPr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32" name="Google Shape;32;p22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2"/>
            <p:cNvSpPr/>
            <p:nvPr/>
          </p:nvSpPr>
          <p:spPr>
            <a:xfrm flipH="1" rot="5400000">
              <a:off x="7056329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2"/>
          <p:cNvSpPr txBox="1"/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Arial"/>
              <a:buNone/>
              <a:defRPr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type="obj">
  <p:cSld name="OBJEC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/>
          <p:nvPr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8"/>
          <p:cNvSpPr/>
          <p:nvPr/>
        </p:nvSpPr>
        <p:spPr>
          <a:xfrm rot="-1790889">
            <a:off x="8683720" y="941148"/>
            <a:ext cx="2987899" cy="2987899"/>
          </a:xfrm>
          <a:prstGeom prst="arc">
            <a:avLst>
              <a:gd fmla="val 15817365" name="adj1"/>
              <a:gd fmla="val 178138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/>
          <p:nvPr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8"/>
          <p:cNvSpPr txBox="1"/>
          <p:nvPr>
            <p:ph type="title"/>
          </p:nvPr>
        </p:nvSpPr>
        <p:spPr>
          <a:xfrm>
            <a:off x="1170432" y="1399032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8"/>
          <p:cNvSpPr txBox="1"/>
          <p:nvPr>
            <p:ph idx="1" type="body"/>
          </p:nvPr>
        </p:nvSpPr>
        <p:spPr>
          <a:xfrm>
            <a:off x="5788152" y="1527048"/>
            <a:ext cx="5111496" cy="3931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" name="Google Shape;23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 small pictures">
  <p:cSld name="Title and Content 2 small pictures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/>
          <p:nvPr>
            <p:ph idx="2" type="pic"/>
          </p:nvPr>
        </p:nvSpPr>
        <p:spPr>
          <a:xfrm>
            <a:off x="7200479" y="1150210"/>
            <a:ext cx="2207046" cy="2204178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Google Shape;234;p39"/>
          <p:cNvSpPr/>
          <p:nvPr>
            <p:ph idx="3" type="pic"/>
          </p:nvPr>
        </p:nvSpPr>
        <p:spPr>
          <a:xfrm>
            <a:off x="8444632" y="2579683"/>
            <a:ext cx="3096807" cy="3096807"/>
          </a:xfrm>
          <a:prstGeom prst="rect">
            <a:avLst/>
          </a:prstGeom>
          <a:noFill/>
          <a:ln>
            <a:noFill/>
          </a:ln>
        </p:spPr>
      </p:sp>
      <p:sp>
        <p:nvSpPr>
          <p:cNvPr id="235" name="Google Shape;235;p39"/>
          <p:cNvSpPr txBox="1"/>
          <p:nvPr>
            <p:ph type="title"/>
          </p:nvPr>
        </p:nvSpPr>
        <p:spPr>
          <a:xfrm>
            <a:off x="539496" y="365124"/>
            <a:ext cx="580644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39"/>
          <p:cNvSpPr txBox="1"/>
          <p:nvPr>
            <p:ph idx="1" type="body"/>
          </p:nvPr>
        </p:nvSpPr>
        <p:spPr>
          <a:xfrm>
            <a:off x="539496" y="1825625"/>
            <a:ext cx="5806440" cy="4352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p39"/>
          <p:cNvSpPr/>
          <p:nvPr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9"/>
          <p:cNvSpPr/>
          <p:nvPr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cap="flat" cmpd="sng" w="1270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/>
          <p:nvPr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0"/>
          <p:cNvSpPr/>
          <p:nvPr/>
        </p:nvSpPr>
        <p:spPr>
          <a:xfrm flipH="1" rot="-1577571">
            <a:off x="2494119" y="-28502"/>
            <a:ext cx="6816262" cy="6816262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>
                <a:alpha val="94901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0"/>
          <p:cNvSpPr/>
          <p:nvPr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40"/>
          <p:cNvSpPr txBox="1"/>
          <p:nvPr>
            <p:ph type="title"/>
          </p:nvPr>
        </p:nvSpPr>
        <p:spPr>
          <a:xfrm>
            <a:off x="3319272" y="1380744"/>
            <a:ext cx="5559552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40"/>
          <p:cNvSpPr txBox="1"/>
          <p:nvPr>
            <p:ph idx="1" type="body"/>
          </p:nvPr>
        </p:nvSpPr>
        <p:spPr>
          <a:xfrm>
            <a:off x="3319272" y="4078224"/>
            <a:ext cx="5559552" cy="1536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 txBox="1"/>
          <p:nvPr>
            <p:ph type="title"/>
          </p:nvPr>
        </p:nvSpPr>
        <p:spPr>
          <a:xfrm>
            <a:off x="5394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41"/>
          <p:cNvSpPr txBox="1"/>
          <p:nvPr>
            <p:ph idx="1" type="body"/>
          </p:nvPr>
        </p:nvSpPr>
        <p:spPr>
          <a:xfrm>
            <a:off x="1179576" y="1911096"/>
            <a:ext cx="9829800" cy="385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2" name="Google Shape;252;p41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1"/>
          <p:cNvSpPr/>
          <p:nvPr/>
        </p:nvSpPr>
        <p:spPr>
          <a:xfrm flipH="1">
            <a:off x="123536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42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2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2"/>
          <p:cNvSpPr txBox="1"/>
          <p:nvPr>
            <p:ph idx="1" type="body"/>
          </p:nvPr>
        </p:nvSpPr>
        <p:spPr>
          <a:xfrm>
            <a:off x="838200" y="1911096"/>
            <a:ext cx="10515600" cy="385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 with picture">
  <p:cSld name="Quote slide with picture">
    <p:bg>
      <p:bgPr>
        <a:solidFill>
          <a:schemeClr val="dk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"/>
          <p:cNvSpPr/>
          <p:nvPr>
            <p:ph idx="2" type="pic"/>
          </p:nvPr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43"/>
          <p:cNvSpPr txBox="1"/>
          <p:nvPr>
            <p:ph type="title"/>
          </p:nvPr>
        </p:nvSpPr>
        <p:spPr>
          <a:xfrm>
            <a:off x="3111500" y="370600"/>
            <a:ext cx="5923842" cy="5923842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anchorCtr="0" anchor="b" bIns="2331700" lIns="457200" spcFirstLastPara="1" rIns="4572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3"/>
          <p:cNvSpPr txBox="1"/>
          <p:nvPr>
            <p:ph idx="1" type="body"/>
          </p:nvPr>
        </p:nvSpPr>
        <p:spPr>
          <a:xfrm>
            <a:off x="3575304" y="4379976"/>
            <a:ext cx="5038344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5" name="Google Shape;265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4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p4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" name="Google Shape;271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p44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4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4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8" name="Google Shape;278;p4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" name="Google Shape;279;p4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0" name="Google Shape;280;p4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" name="Google Shape;281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3" name="Google Shape;283;p45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5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3 column">
  <p:cSld name="Comparison 3 column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6"/>
          <p:cNvSpPr txBox="1"/>
          <p:nvPr>
            <p:ph idx="1" type="body"/>
          </p:nvPr>
        </p:nvSpPr>
        <p:spPr>
          <a:xfrm>
            <a:off x="83978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8" name="Google Shape;288;p46"/>
          <p:cNvSpPr txBox="1"/>
          <p:nvPr>
            <p:ph idx="2" type="body"/>
          </p:nvPr>
        </p:nvSpPr>
        <p:spPr>
          <a:xfrm>
            <a:off x="83978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46"/>
          <p:cNvSpPr txBox="1"/>
          <p:nvPr>
            <p:ph idx="3" type="body"/>
          </p:nvPr>
        </p:nvSpPr>
        <p:spPr>
          <a:xfrm>
            <a:off x="445312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0" name="Google Shape;290;p46"/>
          <p:cNvSpPr txBox="1"/>
          <p:nvPr>
            <p:ph idx="4" type="body"/>
          </p:nvPr>
        </p:nvSpPr>
        <p:spPr>
          <a:xfrm>
            <a:off x="445312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p46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46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46"/>
          <p:cNvSpPr txBox="1"/>
          <p:nvPr>
            <p:ph idx="5" type="body"/>
          </p:nvPr>
        </p:nvSpPr>
        <p:spPr>
          <a:xfrm>
            <a:off x="806500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6" name="Google Shape;296;p46"/>
          <p:cNvSpPr txBox="1"/>
          <p:nvPr>
            <p:ph idx="6" type="body"/>
          </p:nvPr>
        </p:nvSpPr>
        <p:spPr>
          <a:xfrm>
            <a:off x="806500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0" name="Google Shape;300;p47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7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" type="body"/>
          </p:nvPr>
        </p:nvSpPr>
        <p:spPr>
          <a:xfrm>
            <a:off x="1167491" y="2526318"/>
            <a:ext cx="3218688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3"/>
          <p:cNvSpPr/>
          <p:nvPr/>
        </p:nvSpPr>
        <p:spPr>
          <a:xfrm rot="5400000">
            <a:off x="8580896" y="0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/>
          <p:nvPr/>
        </p:nvSpPr>
        <p:spPr>
          <a:xfrm>
            <a:off x="-2364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3"/>
          <p:cNvSpPr/>
          <p:nvPr/>
        </p:nvSpPr>
        <p:spPr>
          <a:xfrm flipH="1" rot="5400000">
            <a:off x="11258144" y="5924144"/>
            <a:ext cx="933856" cy="933856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41;p23"/>
          <p:cNvGrpSpPr/>
          <p:nvPr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42" name="Google Shape;42;p23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 flipH="1" rot="5400000">
              <a:off x="7056329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23"/>
          <p:cNvSpPr txBox="1"/>
          <p:nvPr>
            <p:ph idx="2" type="body"/>
          </p:nvPr>
        </p:nvSpPr>
        <p:spPr>
          <a:xfrm>
            <a:off x="4683787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3"/>
          <p:cNvSpPr txBox="1"/>
          <p:nvPr>
            <p:ph idx="3" type="body"/>
          </p:nvPr>
        </p:nvSpPr>
        <p:spPr>
          <a:xfrm>
            <a:off x="116749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4" type="body"/>
          </p:nvPr>
        </p:nvSpPr>
        <p:spPr>
          <a:xfrm>
            <a:off x="4683788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5" type="body"/>
          </p:nvPr>
        </p:nvSpPr>
        <p:spPr>
          <a:xfrm>
            <a:off x="8200082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6" type="body"/>
          </p:nvPr>
        </p:nvSpPr>
        <p:spPr>
          <a:xfrm>
            <a:off x="820008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48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48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4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11" name="Google Shape;311;p4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2" name="Google Shape;312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4" name="Google Shape;314;p49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9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5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5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20" name="Google Shape;320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2" name="Google Shape;322;p50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50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0" y="2285998"/>
            <a:ext cx="12208822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/>
          <p:nvPr/>
        </p:nvSpPr>
        <p:spPr>
          <a:xfrm flipH="1">
            <a:off x="8597718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4"/>
          <p:cNvSpPr/>
          <p:nvPr/>
        </p:nvSpPr>
        <p:spPr>
          <a:xfrm>
            <a:off x="1" y="0"/>
            <a:ext cx="933856" cy="933856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4"/>
          <p:cNvSpPr/>
          <p:nvPr/>
        </p:nvSpPr>
        <p:spPr>
          <a:xfrm rot="-5400000">
            <a:off x="10344100" y="438098"/>
            <a:ext cx="2285999" cy="1409801"/>
          </a:xfrm>
          <a:custGeom>
            <a:rect b="b" l="l" r="r" t="t"/>
            <a:pathLst>
              <a:path extrusionOk="0" h="1167493" w="1881641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4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1167492" y="2653167"/>
            <a:ext cx="9779183" cy="3436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10206318" y="6356350"/>
            <a:ext cx="160468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2">
  <p:cSld name="Chart 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25"/>
          <p:cNvGrpSpPr/>
          <p:nvPr/>
        </p:nvGrpSpPr>
        <p:grpSpPr>
          <a:xfrm rot="-54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60" name="Google Shape;60;p25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5"/>
            <p:cNvSpPr/>
            <p:nvPr/>
          </p:nvSpPr>
          <p:spPr>
            <a:xfrm flipH="1" rot="5400000">
              <a:off x="7056329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25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" type="body"/>
          </p:nvPr>
        </p:nvSpPr>
        <p:spPr>
          <a:xfrm>
            <a:off x="1167493" y="2087563"/>
            <a:ext cx="9779182" cy="3366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Section 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/>
          <p:nvPr/>
        </p:nvSpPr>
        <p:spPr>
          <a:xfrm>
            <a:off x="0" y="0"/>
            <a:ext cx="8025490" cy="6858000"/>
          </a:xfrm>
          <a:custGeom>
            <a:rect b="b" l="l" r="r" t="t"/>
            <a:pathLst>
              <a:path extrusionOk="0" h="6858000" w="802549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6"/>
          <p:cNvSpPr txBox="1"/>
          <p:nvPr>
            <p:ph type="ctrTitle"/>
          </p:nvPr>
        </p:nvSpPr>
        <p:spPr>
          <a:xfrm>
            <a:off x="1167494" y="1059400"/>
            <a:ext cx="624591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" type="subTitle"/>
          </p:nvPr>
        </p:nvSpPr>
        <p:spPr>
          <a:xfrm>
            <a:off x="1167494" y="3539075"/>
            <a:ext cx="6245912" cy="140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69" name="Google Shape;69;p26"/>
          <p:cNvGrpSpPr/>
          <p:nvPr/>
        </p:nvGrpSpPr>
        <p:grpSpPr>
          <a:xfrm rot="-54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70" name="Google Shape;70;p26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6"/>
            <p:cNvSpPr/>
            <p:nvPr/>
          </p:nvSpPr>
          <p:spPr>
            <a:xfrm flipH="1" rot="5400000">
              <a:off x="9499940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26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6"/>
          <p:cNvSpPr/>
          <p:nvPr/>
        </p:nvSpPr>
        <p:spPr>
          <a:xfrm flipH="1">
            <a:off x="8580896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">
  <p:cSld name="Graph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>
            <a:off x="1167493" y="2087561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7"/>
          <p:cNvSpPr/>
          <p:nvPr/>
        </p:nvSpPr>
        <p:spPr>
          <a:xfrm flipH="1" rot="5400000">
            <a:off x="1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/>
          <p:nvPr>
            <p:ph type="ctrTitle"/>
          </p:nvPr>
        </p:nvSpPr>
        <p:spPr>
          <a:xfrm>
            <a:off x="1167494" y="1122363"/>
            <a:ext cx="622027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" type="subTitle"/>
          </p:nvPr>
        </p:nvSpPr>
        <p:spPr>
          <a:xfrm>
            <a:off x="1167493" y="3602038"/>
            <a:ext cx="6220277" cy="2247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3" name="Google Shape;83;p28"/>
          <p:cNvSpPr/>
          <p:nvPr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28"/>
          <p:cNvGrpSpPr/>
          <p:nvPr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85" name="Google Shape;85;p28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8"/>
            <p:cNvSpPr/>
            <p:nvPr/>
          </p:nvSpPr>
          <p:spPr>
            <a:xfrm flipH="1" rot="5400000">
              <a:off x="9499940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28"/>
          <p:cNvSpPr/>
          <p:nvPr/>
        </p:nvSpPr>
        <p:spPr>
          <a:xfrm>
            <a:off x="0" y="-1"/>
            <a:ext cx="1167493" cy="1167493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8"/>
          <p:cNvSpPr/>
          <p:nvPr/>
        </p:nvSpPr>
        <p:spPr>
          <a:xfrm>
            <a:off x="10228214" y="-1"/>
            <a:ext cx="1963787" cy="3178856"/>
          </a:xfrm>
          <a:custGeom>
            <a:rect b="b" l="l" r="r" t="t"/>
            <a:pathLst>
              <a:path extrusionOk="0" h="3178856" w="1963787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Team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/>
          <p:nvPr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9"/>
          <p:cNvSpPr txBox="1"/>
          <p:nvPr>
            <p:ph type="title"/>
          </p:nvPr>
        </p:nvSpPr>
        <p:spPr>
          <a:xfrm>
            <a:off x="750430" y="381000"/>
            <a:ext cx="840162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/>
          <p:nvPr>
            <p:ph idx="2" type="pic"/>
          </p:nvPr>
        </p:nvSpPr>
        <p:spPr>
          <a:xfrm>
            <a:off x="750429" y="2227758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9"/>
          <p:cNvSpPr txBox="1"/>
          <p:nvPr>
            <p:ph idx="1" type="body"/>
          </p:nvPr>
        </p:nvSpPr>
        <p:spPr>
          <a:xfrm>
            <a:off x="2123351" y="2426400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3" type="body"/>
          </p:nvPr>
        </p:nvSpPr>
        <p:spPr>
          <a:xfrm>
            <a:off x="2123350" y="2811646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9"/>
          <p:cNvSpPr/>
          <p:nvPr>
            <p:ph idx="4" type="pic"/>
          </p:nvPr>
        </p:nvSpPr>
        <p:spPr>
          <a:xfrm>
            <a:off x="5495813" y="2227758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9"/>
          <p:cNvSpPr txBox="1"/>
          <p:nvPr>
            <p:ph idx="5" type="body"/>
          </p:nvPr>
        </p:nvSpPr>
        <p:spPr>
          <a:xfrm>
            <a:off x="6870817" y="242256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6" type="body"/>
          </p:nvPr>
        </p:nvSpPr>
        <p:spPr>
          <a:xfrm>
            <a:off x="6870816" y="280781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9"/>
          <p:cNvSpPr/>
          <p:nvPr>
            <p:ph idx="7" type="pic"/>
          </p:nvPr>
        </p:nvSpPr>
        <p:spPr>
          <a:xfrm>
            <a:off x="750429" y="4254273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9"/>
          <p:cNvSpPr txBox="1"/>
          <p:nvPr>
            <p:ph idx="8" type="body"/>
          </p:nvPr>
        </p:nvSpPr>
        <p:spPr>
          <a:xfrm>
            <a:off x="2123351" y="4498793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9"/>
          <p:cNvSpPr txBox="1"/>
          <p:nvPr>
            <p:ph idx="9" type="body"/>
          </p:nvPr>
        </p:nvSpPr>
        <p:spPr>
          <a:xfrm>
            <a:off x="2123350" y="4884039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9"/>
          <p:cNvSpPr/>
          <p:nvPr>
            <p:ph idx="13" type="pic"/>
          </p:nvPr>
        </p:nvSpPr>
        <p:spPr>
          <a:xfrm>
            <a:off x="5495813" y="4254273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9"/>
          <p:cNvSpPr txBox="1"/>
          <p:nvPr>
            <p:ph idx="14" type="body"/>
          </p:nvPr>
        </p:nvSpPr>
        <p:spPr>
          <a:xfrm>
            <a:off x="6870817" y="4498793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9"/>
          <p:cNvSpPr txBox="1"/>
          <p:nvPr>
            <p:ph idx="15" type="body"/>
          </p:nvPr>
        </p:nvSpPr>
        <p:spPr>
          <a:xfrm>
            <a:off x="6870816" y="4884039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9"/>
          <p:cNvSpPr txBox="1"/>
          <p:nvPr>
            <p:ph idx="12" type="sldNum"/>
          </p:nvPr>
        </p:nvSpPr>
        <p:spPr>
          <a:xfrm>
            <a:off x="8332334" y="6356350"/>
            <a:ext cx="11674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29"/>
          <p:cNvSpPr/>
          <p:nvPr/>
        </p:nvSpPr>
        <p:spPr>
          <a:xfrm flipH="1" rot="5400000">
            <a:off x="9499940" y="355410"/>
            <a:ext cx="1881641" cy="1167493"/>
          </a:xfrm>
          <a:custGeom>
            <a:rect b="b" l="l" r="r" t="t"/>
            <a:pathLst>
              <a:path extrusionOk="0" h="1167493" w="1881641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9"/>
          <p:cNvSpPr/>
          <p:nvPr/>
        </p:nvSpPr>
        <p:spPr>
          <a:xfrm flipH="1">
            <a:off x="10866436" y="1879977"/>
            <a:ext cx="1325563" cy="1325563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9"/>
          <p:cNvSpPr/>
          <p:nvPr/>
        </p:nvSpPr>
        <p:spPr>
          <a:xfrm>
            <a:off x="11024507" y="-1664"/>
            <a:ext cx="1167494" cy="1881641"/>
          </a:xfrm>
          <a:custGeom>
            <a:rect b="b" l="l" r="r" t="t"/>
            <a:pathLst>
              <a:path extrusionOk="0" h="1881641" w="1167494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/>
          <p:nvPr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9"/>
          <p:cNvSpPr/>
          <p:nvPr/>
        </p:nvSpPr>
        <p:spPr>
          <a:xfrm flipH="1" rot="-5400000">
            <a:off x="10667432" y="5333432"/>
            <a:ext cx="1881641" cy="1167493"/>
          </a:xfrm>
          <a:custGeom>
            <a:rect b="b" l="l" r="r" t="t"/>
            <a:pathLst>
              <a:path extrusionOk="0" h="1167493" w="1881641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9"/>
          <p:cNvSpPr/>
          <p:nvPr/>
        </p:nvSpPr>
        <p:spPr>
          <a:xfrm flipH="1" rot="10800000">
            <a:off x="9857012" y="3651505"/>
            <a:ext cx="1325563" cy="1325563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9"/>
          <p:cNvSpPr/>
          <p:nvPr/>
        </p:nvSpPr>
        <p:spPr>
          <a:xfrm rot="10800000">
            <a:off x="9857013" y="4976359"/>
            <a:ext cx="1167494" cy="1881641"/>
          </a:xfrm>
          <a:custGeom>
            <a:rect b="b" l="l" r="r" t="t"/>
            <a:pathLst>
              <a:path extrusionOk="0" h="1881641" w="1167494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b="0" i="0" sz="4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9" name="Google Shape;189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90" name="Google Shape;190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91" name="Google Shape;191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92" name="Google Shape;192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"/>
          <p:cNvSpPr txBox="1"/>
          <p:nvPr>
            <p:ph type="ctrTitle"/>
          </p:nvPr>
        </p:nvSpPr>
        <p:spPr>
          <a:xfrm>
            <a:off x="700600" y="981600"/>
            <a:ext cx="75636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John Lewis Invictus Academy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/>
              <a:t>Tuesday, November 15, 2022</a:t>
            </a:r>
            <a:endParaRPr sz="3800"/>
          </a:p>
        </p:txBody>
      </p:sp>
      <p:sp>
        <p:nvSpPr>
          <p:cNvPr id="329" name="Google Shape;329;p1"/>
          <p:cNvSpPr txBox="1"/>
          <p:nvPr>
            <p:ph idx="1" type="subTitle"/>
          </p:nvPr>
        </p:nvSpPr>
        <p:spPr>
          <a:xfrm>
            <a:off x="868350" y="3602050"/>
            <a:ext cx="72132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GO Team Meeting #3</a:t>
            </a:r>
            <a:endParaRPr/>
          </a:p>
        </p:txBody>
      </p:sp>
      <p:sp>
        <p:nvSpPr>
          <p:cNvPr id="330" name="Google Shape;330;p1"/>
          <p:cNvSpPr txBox="1"/>
          <p:nvPr/>
        </p:nvSpPr>
        <p:spPr>
          <a:xfrm>
            <a:off x="2269550" y="5012750"/>
            <a:ext cx="8318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lang="en-US" sz="6000">
                <a:solidFill>
                  <a:schemeClr val="lt1"/>
                </a:solidFill>
              </a:rPr>
              <a:t>45 Day Check-in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"/>
          <p:cNvSpPr txBox="1"/>
          <p:nvPr/>
        </p:nvSpPr>
        <p:spPr>
          <a:xfrm>
            <a:off x="2233945" y="320116"/>
            <a:ext cx="4472555" cy="21544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-US" sz="32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ccountability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i="0" lang="en-US" sz="32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ollaboration</a:t>
            </a:r>
            <a:endParaRPr b="1" i="0" sz="3200" u="none" cap="none" strike="noStrike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i="0" lang="en-US" sz="32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quity</a:t>
            </a:r>
            <a:endParaRPr b="1" i="0" sz="3200" u="none" cap="none" strike="noStrike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i="0" lang="en-US" sz="32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upport </a:t>
            </a:r>
            <a:endParaRPr b="1" i="0" sz="3200" u="none" cap="none" strike="noStrike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application&#10;&#10;Description automatically generated" id="425" name="Google Shape;4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17821">
            <a:off x="646667" y="362828"/>
            <a:ext cx="1351583" cy="1968271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6"/>
          <p:cNvSpPr txBox="1"/>
          <p:nvPr/>
        </p:nvSpPr>
        <p:spPr>
          <a:xfrm>
            <a:off x="1636294" y="3157086"/>
            <a:ext cx="956751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Fall 2022 ACES Presentation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"/>
          <p:cNvSpPr txBox="1"/>
          <p:nvPr>
            <p:ph type="ctrTitle"/>
          </p:nvPr>
        </p:nvSpPr>
        <p:spPr>
          <a:xfrm>
            <a:off x="928212" y="2235200"/>
            <a:ext cx="624591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Strategic Plan Progress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8e2b92f6c0_0_22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Presentation Title</a:t>
            </a:r>
            <a:endParaRPr/>
          </a:p>
        </p:txBody>
      </p:sp>
      <p:sp>
        <p:nvSpPr>
          <p:cNvPr id="437" name="Google Shape;437;g18e2b92f6c0_0_2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g18e2b92f6c0_0_226"/>
          <p:cNvSpPr txBox="1"/>
          <p:nvPr/>
        </p:nvSpPr>
        <p:spPr>
          <a:xfrm>
            <a:off x="1632000" y="1873123"/>
            <a:ext cx="16206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83869" lvl="0" marL="495933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 Initiatives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g18e2b92f6c0_0_226"/>
          <p:cNvSpPr txBox="1"/>
          <p:nvPr/>
        </p:nvSpPr>
        <p:spPr>
          <a:xfrm>
            <a:off x="6182868" y="2327148"/>
            <a:ext cx="4003800" cy="6543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t" bIns="0" lIns="0" spcFirstLastPara="1" rIns="0" wrap="square" tIns="39350">
            <a:spAutoFit/>
          </a:bodyPr>
          <a:lstStyle/>
          <a:p>
            <a:pPr indent="0" lvl="0" marL="9271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1A. 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2710" marR="0" rtl="0" algn="l">
              <a:spcBef>
                <a:spcPts val="60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1B. 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2710" marR="0" rtl="0" algn="l">
              <a:spcBef>
                <a:spcPts val="58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1C. 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g18e2b92f6c0_0_226"/>
          <p:cNvSpPr/>
          <p:nvPr/>
        </p:nvSpPr>
        <p:spPr>
          <a:xfrm>
            <a:off x="6182868" y="3630167"/>
            <a:ext cx="4003675" cy="477520"/>
          </a:xfrm>
          <a:custGeom>
            <a:rect b="b" l="l" r="r" t="t"/>
            <a:pathLst>
              <a:path extrusionOk="0" h="477520" w="4003675">
                <a:moveTo>
                  <a:pt x="4003547" y="0"/>
                </a:moveTo>
                <a:lnTo>
                  <a:pt x="0" y="0"/>
                </a:lnTo>
                <a:lnTo>
                  <a:pt x="0" y="477011"/>
                </a:lnTo>
                <a:lnTo>
                  <a:pt x="4003547" y="477011"/>
                </a:lnTo>
                <a:lnTo>
                  <a:pt x="4003547" y="0"/>
                </a:lnTo>
                <a:close/>
              </a:path>
            </a:pathLst>
          </a:custGeom>
          <a:solidFill>
            <a:srgbClr val="DDEAF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41" name="Google Shape;441;g18e2b92f6c0_0_226"/>
          <p:cNvSpPr txBox="1"/>
          <p:nvPr/>
        </p:nvSpPr>
        <p:spPr>
          <a:xfrm>
            <a:off x="6262879" y="3582060"/>
            <a:ext cx="4794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g18e2b92f6c0_0_226"/>
          <p:cNvSpPr txBox="1"/>
          <p:nvPr/>
        </p:nvSpPr>
        <p:spPr>
          <a:xfrm>
            <a:off x="6182868" y="4703065"/>
            <a:ext cx="4003800" cy="195000"/>
          </a:xfrm>
          <a:prstGeom prst="rect">
            <a:avLst/>
          </a:prstGeom>
          <a:solidFill>
            <a:srgbClr val="FAE3D3"/>
          </a:solidFill>
          <a:ln>
            <a:noFill/>
          </a:ln>
        </p:spPr>
        <p:txBody>
          <a:bodyPr anchorCtr="0" anchor="t" bIns="0" lIns="0" spcFirstLastPara="1" rIns="0" wrap="square" tIns="40625">
            <a:spAutoFit/>
          </a:bodyPr>
          <a:lstStyle/>
          <a:p>
            <a:pPr indent="0" lvl="0" marL="9271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g18e2b92f6c0_0_226"/>
          <p:cNvSpPr txBox="1"/>
          <p:nvPr/>
        </p:nvSpPr>
        <p:spPr>
          <a:xfrm>
            <a:off x="6182868" y="5716524"/>
            <a:ext cx="4003800" cy="195000"/>
          </a:xfrm>
          <a:prstGeom prst="rect">
            <a:avLst/>
          </a:prstGeom>
          <a:solidFill>
            <a:srgbClr val="FFF1CC"/>
          </a:solidFill>
          <a:ln>
            <a:noFill/>
          </a:ln>
        </p:spPr>
        <p:txBody>
          <a:bodyPr anchorCtr="0" anchor="t" bIns="0" lIns="0" spcFirstLastPara="1" rIns="0" wrap="square" tIns="40625">
            <a:spAutoFit/>
          </a:bodyPr>
          <a:lstStyle/>
          <a:p>
            <a:pPr indent="0" lvl="0" marL="9271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g18e2b92f6c0_0_226"/>
          <p:cNvSpPr txBox="1"/>
          <p:nvPr/>
        </p:nvSpPr>
        <p:spPr>
          <a:xfrm>
            <a:off x="5587746" y="23240"/>
            <a:ext cx="9957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g18e2b92f6c0_0_226"/>
          <p:cNvSpPr txBox="1"/>
          <p:nvPr/>
        </p:nvSpPr>
        <p:spPr>
          <a:xfrm>
            <a:off x="1595730" y="675894"/>
            <a:ext cx="8757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g18e2b92f6c0_0_226"/>
          <p:cNvSpPr txBox="1"/>
          <p:nvPr/>
        </p:nvSpPr>
        <p:spPr>
          <a:xfrm>
            <a:off x="6175376" y="2002028"/>
            <a:ext cx="11169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g18e2b92f6c0_0_226"/>
          <p:cNvSpPr txBox="1"/>
          <p:nvPr/>
        </p:nvSpPr>
        <p:spPr>
          <a:xfrm>
            <a:off x="2162555" y="946403"/>
            <a:ext cx="1912500" cy="484800"/>
          </a:xfrm>
          <a:prstGeom prst="rect">
            <a:avLst/>
          </a:prstGeom>
          <a:noFill/>
          <a:ln cap="flat" cmpd="sng" w="12700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g18e2b92f6c0_0_226"/>
          <p:cNvSpPr txBox="1"/>
          <p:nvPr/>
        </p:nvSpPr>
        <p:spPr>
          <a:xfrm>
            <a:off x="4172711" y="944880"/>
            <a:ext cx="1912500" cy="484200"/>
          </a:xfrm>
          <a:prstGeom prst="rect">
            <a:avLst/>
          </a:prstGeom>
          <a:noFill/>
          <a:ln cap="flat" cmpd="sng" w="12700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94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g18e2b92f6c0_0_226"/>
          <p:cNvSpPr txBox="1"/>
          <p:nvPr/>
        </p:nvSpPr>
        <p:spPr>
          <a:xfrm>
            <a:off x="6182867" y="944880"/>
            <a:ext cx="1912500" cy="484200"/>
          </a:xfrm>
          <a:prstGeom prst="rect">
            <a:avLst/>
          </a:prstGeom>
          <a:noFill/>
          <a:ln cap="flat" cmpd="sng" w="12700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94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g18e2b92f6c0_0_226"/>
          <p:cNvSpPr txBox="1"/>
          <p:nvPr/>
        </p:nvSpPr>
        <p:spPr>
          <a:xfrm>
            <a:off x="10341992" y="6637732"/>
            <a:ext cx="1872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14</a:t>
            </a:r>
            <a:endParaRPr sz="1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1" name="Google Shape;451;g18e2b92f6c0_0_226"/>
          <p:cNvSpPr txBox="1"/>
          <p:nvPr/>
        </p:nvSpPr>
        <p:spPr>
          <a:xfrm>
            <a:off x="8214359" y="944880"/>
            <a:ext cx="1912500" cy="484200"/>
          </a:xfrm>
          <a:prstGeom prst="rect">
            <a:avLst/>
          </a:prstGeom>
          <a:noFill/>
          <a:ln cap="flat" cmpd="sng" w="12700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94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g18e2b92f6c0_0_226"/>
          <p:cNvSpPr txBox="1"/>
          <p:nvPr/>
        </p:nvSpPr>
        <p:spPr>
          <a:xfrm>
            <a:off x="3668648" y="1965705"/>
            <a:ext cx="16497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g18e2b92f6c0_0_226"/>
          <p:cNvSpPr txBox="1"/>
          <p:nvPr/>
        </p:nvSpPr>
        <p:spPr>
          <a:xfrm>
            <a:off x="3575431" y="3731134"/>
            <a:ext cx="1233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g18e2b92f6c0_0_226"/>
          <p:cNvSpPr txBox="1"/>
          <p:nvPr/>
        </p:nvSpPr>
        <p:spPr>
          <a:xfrm>
            <a:off x="3570224" y="4681500"/>
            <a:ext cx="1233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6975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spcBef>
                <a:spcPts val="59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g18e2b92f6c0_0_226"/>
          <p:cNvSpPr txBox="1"/>
          <p:nvPr/>
        </p:nvSpPr>
        <p:spPr>
          <a:xfrm>
            <a:off x="1595730" y="189738"/>
            <a:ext cx="5136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g18e2b92f6c0_0_226"/>
          <p:cNvSpPr txBox="1"/>
          <p:nvPr/>
        </p:nvSpPr>
        <p:spPr>
          <a:xfrm>
            <a:off x="6898894" y="226567"/>
            <a:ext cx="4116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g18e2b92f6c0_0_226"/>
          <p:cNvGrpSpPr/>
          <p:nvPr/>
        </p:nvGrpSpPr>
        <p:grpSpPr>
          <a:xfrm>
            <a:off x="1578102" y="2402586"/>
            <a:ext cx="1838325" cy="939164"/>
            <a:chOff x="54101" y="2402585"/>
            <a:chExt cx="1838325" cy="939164"/>
          </a:xfrm>
        </p:grpSpPr>
        <p:sp>
          <p:nvSpPr>
            <p:cNvPr id="458" name="Google Shape;458;g18e2b92f6c0_0_226"/>
            <p:cNvSpPr/>
            <p:nvPr/>
          </p:nvSpPr>
          <p:spPr>
            <a:xfrm>
              <a:off x="54101" y="2402585"/>
              <a:ext cx="1838325" cy="939164"/>
            </a:xfrm>
            <a:custGeom>
              <a:rect b="b" l="l" r="r" t="t"/>
              <a:pathLst>
                <a:path extrusionOk="0" h="939164" w="1838325">
                  <a:moveTo>
                    <a:pt x="1837944" y="0"/>
                  </a:moveTo>
                  <a:lnTo>
                    <a:pt x="0" y="0"/>
                  </a:lnTo>
                  <a:lnTo>
                    <a:pt x="0" y="938784"/>
                  </a:lnTo>
                  <a:lnTo>
                    <a:pt x="1837944" y="938784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6A6A6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59" name="Google Shape;459;g18e2b92f6c0_0_226"/>
            <p:cNvSpPr/>
            <p:nvPr/>
          </p:nvSpPr>
          <p:spPr>
            <a:xfrm>
              <a:off x="54101" y="2402585"/>
              <a:ext cx="1838325" cy="939164"/>
            </a:xfrm>
            <a:custGeom>
              <a:rect b="b" l="l" r="r" t="t"/>
              <a:pathLst>
                <a:path extrusionOk="0" h="939164" w="1838325">
                  <a:moveTo>
                    <a:pt x="0" y="938784"/>
                  </a:moveTo>
                  <a:lnTo>
                    <a:pt x="1837944" y="938784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938784"/>
                  </a:lnTo>
                  <a:close/>
                </a:path>
              </a:pathLst>
            </a:cu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460" name="Google Shape;460;g18e2b92f6c0_0_226"/>
          <p:cNvSpPr txBox="1"/>
          <p:nvPr/>
        </p:nvSpPr>
        <p:spPr>
          <a:xfrm>
            <a:off x="1909063" y="2471421"/>
            <a:ext cx="11721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7145" marR="10795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Fostering Academic  Excellence for All  </a:t>
            </a:r>
            <a:r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spcBef>
                <a:spcPts val="5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Curriculum &amp; Instruction  Signature Program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1" name="Google Shape;461;g18e2b92f6c0_0_226"/>
          <p:cNvGrpSpPr/>
          <p:nvPr/>
        </p:nvGrpSpPr>
        <p:grpSpPr>
          <a:xfrm>
            <a:off x="1578102" y="3617215"/>
            <a:ext cx="1838325" cy="780414"/>
            <a:chOff x="54101" y="3617214"/>
            <a:chExt cx="1838325" cy="780414"/>
          </a:xfrm>
        </p:grpSpPr>
        <p:sp>
          <p:nvSpPr>
            <p:cNvPr id="462" name="Google Shape;462;g18e2b92f6c0_0_226"/>
            <p:cNvSpPr/>
            <p:nvPr/>
          </p:nvSpPr>
          <p:spPr>
            <a:xfrm>
              <a:off x="54101" y="3617214"/>
              <a:ext cx="1838325" cy="780414"/>
            </a:xfrm>
            <a:custGeom>
              <a:rect b="b" l="l" r="r" t="t"/>
              <a:pathLst>
                <a:path extrusionOk="0" h="780414" w="1838325">
                  <a:moveTo>
                    <a:pt x="1837944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1837944" y="780288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006EA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63" name="Google Shape;463;g18e2b92f6c0_0_226"/>
            <p:cNvSpPr/>
            <p:nvPr/>
          </p:nvSpPr>
          <p:spPr>
            <a:xfrm>
              <a:off x="54101" y="3617214"/>
              <a:ext cx="1838325" cy="780414"/>
            </a:xfrm>
            <a:custGeom>
              <a:rect b="b" l="l" r="r" t="t"/>
              <a:pathLst>
                <a:path extrusionOk="0" h="780414" w="1838325">
                  <a:moveTo>
                    <a:pt x="0" y="780288"/>
                  </a:moveTo>
                  <a:lnTo>
                    <a:pt x="1837944" y="780288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464" name="Google Shape;464;g18e2b92f6c0_0_226"/>
          <p:cNvSpPr txBox="1"/>
          <p:nvPr/>
        </p:nvSpPr>
        <p:spPr>
          <a:xfrm>
            <a:off x="1832864" y="3686683"/>
            <a:ext cx="13215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28270" lvl="0" marL="140335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Building a Culture of  Student Support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8270" lvl="0" marL="155575" marR="15875" rtl="0" algn="l"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Whole Child &amp; Intervention  Personalized Learning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5" name="Google Shape;465;g18e2b92f6c0_0_226"/>
          <p:cNvGrpSpPr/>
          <p:nvPr/>
        </p:nvGrpSpPr>
        <p:grpSpPr>
          <a:xfrm>
            <a:off x="1578102" y="4644391"/>
            <a:ext cx="1838325" cy="780414"/>
            <a:chOff x="54101" y="4644390"/>
            <a:chExt cx="1838325" cy="780414"/>
          </a:xfrm>
        </p:grpSpPr>
        <p:sp>
          <p:nvSpPr>
            <p:cNvPr id="466" name="Google Shape;466;g18e2b92f6c0_0_226"/>
            <p:cNvSpPr/>
            <p:nvPr/>
          </p:nvSpPr>
          <p:spPr>
            <a:xfrm>
              <a:off x="54101" y="4644390"/>
              <a:ext cx="1838325" cy="780414"/>
            </a:xfrm>
            <a:custGeom>
              <a:rect b="b" l="l" r="r" t="t"/>
              <a:pathLst>
                <a:path extrusionOk="0" h="780414" w="1838325">
                  <a:moveTo>
                    <a:pt x="1837944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1837944" y="780288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DF6A3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67" name="Google Shape;467;g18e2b92f6c0_0_226"/>
            <p:cNvSpPr/>
            <p:nvPr/>
          </p:nvSpPr>
          <p:spPr>
            <a:xfrm>
              <a:off x="54101" y="4644390"/>
              <a:ext cx="1838325" cy="780414"/>
            </a:xfrm>
            <a:custGeom>
              <a:rect b="b" l="l" r="r" t="t"/>
              <a:pathLst>
                <a:path extrusionOk="0" h="780414" w="1838325">
                  <a:moveTo>
                    <a:pt x="0" y="780288"/>
                  </a:moveTo>
                  <a:lnTo>
                    <a:pt x="1837944" y="780288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noFill/>
            <a:ln cap="flat" cmpd="sng" w="507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468" name="Google Shape;468;g18e2b92f6c0_0_226"/>
          <p:cNvSpPr txBox="1"/>
          <p:nvPr/>
        </p:nvSpPr>
        <p:spPr>
          <a:xfrm>
            <a:off x="1675892" y="4714495"/>
            <a:ext cx="16383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25119" lvl="0" marL="337185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Equipping &amp; Empowering  Leaders &amp; Staff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72084" lvl="0" marL="212090" marR="32383" rtl="0" algn="l"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Strategic Staff Support  Equitable Resource Allocation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g18e2b92f6c0_0_226"/>
          <p:cNvGrpSpPr/>
          <p:nvPr/>
        </p:nvGrpSpPr>
        <p:grpSpPr>
          <a:xfrm>
            <a:off x="1578102" y="5680710"/>
            <a:ext cx="1838325" cy="780414"/>
            <a:chOff x="54101" y="5680709"/>
            <a:chExt cx="1838325" cy="780414"/>
          </a:xfrm>
        </p:grpSpPr>
        <p:sp>
          <p:nvSpPr>
            <p:cNvPr id="470" name="Google Shape;470;g18e2b92f6c0_0_226"/>
            <p:cNvSpPr/>
            <p:nvPr/>
          </p:nvSpPr>
          <p:spPr>
            <a:xfrm>
              <a:off x="54101" y="5680709"/>
              <a:ext cx="1838325" cy="780414"/>
            </a:xfrm>
            <a:custGeom>
              <a:rect b="b" l="l" r="r" t="t"/>
              <a:pathLst>
                <a:path extrusionOk="0" h="780414" w="1838325">
                  <a:moveTo>
                    <a:pt x="1837944" y="0"/>
                  </a:moveTo>
                  <a:lnTo>
                    <a:pt x="0" y="0"/>
                  </a:lnTo>
                  <a:lnTo>
                    <a:pt x="0" y="780287"/>
                  </a:lnTo>
                  <a:lnTo>
                    <a:pt x="1837944" y="780287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BE9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71" name="Google Shape;471;g18e2b92f6c0_0_226"/>
            <p:cNvSpPr/>
            <p:nvPr/>
          </p:nvSpPr>
          <p:spPr>
            <a:xfrm>
              <a:off x="54101" y="5680709"/>
              <a:ext cx="1838325" cy="780414"/>
            </a:xfrm>
            <a:custGeom>
              <a:rect b="b" l="l" r="r" t="t"/>
              <a:pathLst>
                <a:path extrusionOk="0" h="780414" w="1838325">
                  <a:moveTo>
                    <a:pt x="0" y="780287"/>
                  </a:moveTo>
                  <a:lnTo>
                    <a:pt x="1837944" y="780287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7"/>
                  </a:lnTo>
                  <a:close/>
                </a:path>
              </a:pathLst>
            </a:cu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472" name="Google Shape;472;g18e2b92f6c0_0_226"/>
          <p:cNvSpPr txBox="1"/>
          <p:nvPr/>
        </p:nvSpPr>
        <p:spPr>
          <a:xfrm>
            <a:off x="1832863" y="5751678"/>
            <a:ext cx="14541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7640" lvl="0" marL="180340" marR="1365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Creating a System of  School Support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3815" marR="0" rtl="0" algn="ctr"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254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g18e2b92f6c0_0_226"/>
          <p:cNvSpPr txBox="1"/>
          <p:nvPr/>
        </p:nvSpPr>
        <p:spPr>
          <a:xfrm>
            <a:off x="3586099" y="5781548"/>
            <a:ext cx="1233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6975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8.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spcBef>
                <a:spcPts val="59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9.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g18e2b92f6c0_0_226"/>
          <p:cNvSpPr txBox="1"/>
          <p:nvPr/>
        </p:nvSpPr>
        <p:spPr>
          <a:xfrm rot="-1280106">
            <a:off x="2273974" y="2148705"/>
            <a:ext cx="9131388" cy="1323572"/>
          </a:xfrm>
          <a:prstGeom prst="rect">
            <a:avLst/>
          </a:prstGeom>
          <a:solidFill>
            <a:srgbClr val="FAEBB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2A91"/>
              </a:buClr>
              <a:buSzPts val="4000"/>
              <a:buFont typeface="Arial Black"/>
              <a:buNone/>
            </a:pPr>
            <a:r>
              <a:rPr b="0" i="0" lang="en-US" sz="4000" u="none" cap="none" strike="noStrike">
                <a:solidFill>
                  <a:srgbClr val="A92A91"/>
                </a:solidFill>
                <a:latin typeface="Arial Black"/>
                <a:ea typeface="Arial Black"/>
                <a:cs typeface="Arial Black"/>
                <a:sym typeface="Arial Black"/>
              </a:rPr>
              <a:t>Insert School’s Current Strategic Plan</a:t>
            </a:r>
            <a:endParaRPr/>
          </a:p>
        </p:txBody>
      </p:sp>
      <p:pic>
        <p:nvPicPr>
          <p:cNvPr id="475" name="Google Shape;475;g18e2b92f6c0_0_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170" y="1"/>
            <a:ext cx="995083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8e2b92f6c0_0_26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Presentation Title</a:t>
            </a:r>
            <a:endParaRPr/>
          </a:p>
        </p:txBody>
      </p:sp>
      <p:sp>
        <p:nvSpPr>
          <p:cNvPr id="481" name="Google Shape;481;g18e2b92f6c0_0_26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g18e2b92f6c0_0_269"/>
          <p:cNvSpPr txBox="1"/>
          <p:nvPr/>
        </p:nvSpPr>
        <p:spPr>
          <a:xfrm>
            <a:off x="1632000" y="1873123"/>
            <a:ext cx="16206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83869" lvl="0" marL="495933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 Initiatives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g18e2b92f6c0_0_269"/>
          <p:cNvSpPr txBox="1"/>
          <p:nvPr/>
        </p:nvSpPr>
        <p:spPr>
          <a:xfrm>
            <a:off x="6182868" y="2327148"/>
            <a:ext cx="4003800" cy="6543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t" bIns="0" lIns="0" spcFirstLastPara="1" rIns="0" wrap="square" tIns="39350">
            <a:spAutoFit/>
          </a:bodyPr>
          <a:lstStyle/>
          <a:p>
            <a:pPr indent="0" lvl="0" marL="9271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1A. 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2710" marR="0" rtl="0" algn="l">
              <a:spcBef>
                <a:spcPts val="60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1B. 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2710" marR="0" rtl="0" algn="l">
              <a:spcBef>
                <a:spcPts val="58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1C. 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g18e2b92f6c0_0_269"/>
          <p:cNvSpPr/>
          <p:nvPr/>
        </p:nvSpPr>
        <p:spPr>
          <a:xfrm>
            <a:off x="6182868" y="3630167"/>
            <a:ext cx="4003675" cy="477520"/>
          </a:xfrm>
          <a:custGeom>
            <a:rect b="b" l="l" r="r" t="t"/>
            <a:pathLst>
              <a:path extrusionOk="0" h="477520" w="4003675">
                <a:moveTo>
                  <a:pt x="4003547" y="0"/>
                </a:moveTo>
                <a:lnTo>
                  <a:pt x="0" y="0"/>
                </a:lnTo>
                <a:lnTo>
                  <a:pt x="0" y="477011"/>
                </a:lnTo>
                <a:lnTo>
                  <a:pt x="4003547" y="477011"/>
                </a:lnTo>
                <a:lnTo>
                  <a:pt x="4003547" y="0"/>
                </a:lnTo>
                <a:close/>
              </a:path>
            </a:pathLst>
          </a:custGeom>
          <a:solidFill>
            <a:srgbClr val="DDEAF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85" name="Google Shape;485;g18e2b92f6c0_0_269"/>
          <p:cNvSpPr txBox="1"/>
          <p:nvPr/>
        </p:nvSpPr>
        <p:spPr>
          <a:xfrm>
            <a:off x="6262879" y="3582060"/>
            <a:ext cx="4794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18e2b92f6c0_0_269"/>
          <p:cNvSpPr txBox="1"/>
          <p:nvPr/>
        </p:nvSpPr>
        <p:spPr>
          <a:xfrm>
            <a:off x="6182868" y="4703065"/>
            <a:ext cx="4003800" cy="195000"/>
          </a:xfrm>
          <a:prstGeom prst="rect">
            <a:avLst/>
          </a:prstGeom>
          <a:solidFill>
            <a:srgbClr val="FAE3D3"/>
          </a:solidFill>
          <a:ln>
            <a:noFill/>
          </a:ln>
        </p:spPr>
        <p:txBody>
          <a:bodyPr anchorCtr="0" anchor="t" bIns="0" lIns="0" spcFirstLastPara="1" rIns="0" wrap="square" tIns="40625">
            <a:spAutoFit/>
          </a:bodyPr>
          <a:lstStyle/>
          <a:p>
            <a:pPr indent="0" lvl="0" marL="9271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g18e2b92f6c0_0_269"/>
          <p:cNvSpPr txBox="1"/>
          <p:nvPr/>
        </p:nvSpPr>
        <p:spPr>
          <a:xfrm>
            <a:off x="6182868" y="5716524"/>
            <a:ext cx="4003800" cy="195000"/>
          </a:xfrm>
          <a:prstGeom prst="rect">
            <a:avLst/>
          </a:prstGeom>
          <a:solidFill>
            <a:srgbClr val="FFF1CC"/>
          </a:solidFill>
          <a:ln>
            <a:noFill/>
          </a:ln>
        </p:spPr>
        <p:txBody>
          <a:bodyPr anchorCtr="0" anchor="t" bIns="0" lIns="0" spcFirstLastPara="1" rIns="0" wrap="square" tIns="40625">
            <a:spAutoFit/>
          </a:bodyPr>
          <a:lstStyle/>
          <a:p>
            <a:pPr indent="0" lvl="0" marL="9271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g18e2b92f6c0_0_269"/>
          <p:cNvSpPr txBox="1"/>
          <p:nvPr/>
        </p:nvSpPr>
        <p:spPr>
          <a:xfrm>
            <a:off x="5587746" y="23240"/>
            <a:ext cx="9957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g18e2b92f6c0_0_269"/>
          <p:cNvSpPr txBox="1"/>
          <p:nvPr/>
        </p:nvSpPr>
        <p:spPr>
          <a:xfrm>
            <a:off x="1595730" y="675894"/>
            <a:ext cx="8757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g18e2b92f6c0_0_269"/>
          <p:cNvSpPr txBox="1"/>
          <p:nvPr/>
        </p:nvSpPr>
        <p:spPr>
          <a:xfrm>
            <a:off x="6175376" y="2002028"/>
            <a:ext cx="11169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g18e2b92f6c0_0_269"/>
          <p:cNvSpPr txBox="1"/>
          <p:nvPr/>
        </p:nvSpPr>
        <p:spPr>
          <a:xfrm>
            <a:off x="2162555" y="946403"/>
            <a:ext cx="1912500" cy="484800"/>
          </a:xfrm>
          <a:prstGeom prst="rect">
            <a:avLst/>
          </a:prstGeom>
          <a:noFill/>
          <a:ln cap="flat" cmpd="sng" w="12700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g18e2b92f6c0_0_269"/>
          <p:cNvSpPr txBox="1"/>
          <p:nvPr/>
        </p:nvSpPr>
        <p:spPr>
          <a:xfrm>
            <a:off x="4172711" y="944880"/>
            <a:ext cx="1912500" cy="484200"/>
          </a:xfrm>
          <a:prstGeom prst="rect">
            <a:avLst/>
          </a:prstGeom>
          <a:noFill/>
          <a:ln cap="flat" cmpd="sng" w="12700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94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g18e2b92f6c0_0_269"/>
          <p:cNvSpPr txBox="1"/>
          <p:nvPr/>
        </p:nvSpPr>
        <p:spPr>
          <a:xfrm>
            <a:off x="6182867" y="944880"/>
            <a:ext cx="1912500" cy="484200"/>
          </a:xfrm>
          <a:prstGeom prst="rect">
            <a:avLst/>
          </a:prstGeom>
          <a:noFill/>
          <a:ln cap="flat" cmpd="sng" w="12700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94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g18e2b92f6c0_0_269"/>
          <p:cNvSpPr txBox="1"/>
          <p:nvPr/>
        </p:nvSpPr>
        <p:spPr>
          <a:xfrm>
            <a:off x="10341992" y="6637732"/>
            <a:ext cx="1872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14</a:t>
            </a:r>
            <a:endParaRPr sz="1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5" name="Google Shape;495;g18e2b92f6c0_0_269"/>
          <p:cNvSpPr txBox="1"/>
          <p:nvPr/>
        </p:nvSpPr>
        <p:spPr>
          <a:xfrm>
            <a:off x="8214359" y="944880"/>
            <a:ext cx="1912500" cy="484200"/>
          </a:xfrm>
          <a:prstGeom prst="rect">
            <a:avLst/>
          </a:prstGeom>
          <a:noFill/>
          <a:ln cap="flat" cmpd="sng" w="12700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94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g18e2b92f6c0_0_269"/>
          <p:cNvSpPr txBox="1"/>
          <p:nvPr/>
        </p:nvSpPr>
        <p:spPr>
          <a:xfrm>
            <a:off x="3668648" y="1965705"/>
            <a:ext cx="16497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g18e2b92f6c0_0_269"/>
          <p:cNvSpPr txBox="1"/>
          <p:nvPr/>
        </p:nvSpPr>
        <p:spPr>
          <a:xfrm>
            <a:off x="3575431" y="3731134"/>
            <a:ext cx="1233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g18e2b92f6c0_0_269"/>
          <p:cNvSpPr txBox="1"/>
          <p:nvPr/>
        </p:nvSpPr>
        <p:spPr>
          <a:xfrm>
            <a:off x="3570224" y="4681500"/>
            <a:ext cx="1233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6975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spcBef>
                <a:spcPts val="59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g18e2b92f6c0_0_269"/>
          <p:cNvSpPr txBox="1"/>
          <p:nvPr/>
        </p:nvSpPr>
        <p:spPr>
          <a:xfrm>
            <a:off x="1595730" y="189738"/>
            <a:ext cx="5136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g18e2b92f6c0_0_269"/>
          <p:cNvSpPr txBox="1"/>
          <p:nvPr/>
        </p:nvSpPr>
        <p:spPr>
          <a:xfrm>
            <a:off x="6898894" y="226567"/>
            <a:ext cx="4116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1" name="Google Shape;501;g18e2b92f6c0_0_269"/>
          <p:cNvGrpSpPr/>
          <p:nvPr/>
        </p:nvGrpSpPr>
        <p:grpSpPr>
          <a:xfrm>
            <a:off x="1578102" y="2402586"/>
            <a:ext cx="1838325" cy="939164"/>
            <a:chOff x="54101" y="2402585"/>
            <a:chExt cx="1838325" cy="939164"/>
          </a:xfrm>
        </p:grpSpPr>
        <p:sp>
          <p:nvSpPr>
            <p:cNvPr id="502" name="Google Shape;502;g18e2b92f6c0_0_269"/>
            <p:cNvSpPr/>
            <p:nvPr/>
          </p:nvSpPr>
          <p:spPr>
            <a:xfrm>
              <a:off x="54101" y="2402585"/>
              <a:ext cx="1838325" cy="939164"/>
            </a:xfrm>
            <a:custGeom>
              <a:rect b="b" l="l" r="r" t="t"/>
              <a:pathLst>
                <a:path extrusionOk="0" h="939164" w="1838325">
                  <a:moveTo>
                    <a:pt x="1837944" y="0"/>
                  </a:moveTo>
                  <a:lnTo>
                    <a:pt x="0" y="0"/>
                  </a:lnTo>
                  <a:lnTo>
                    <a:pt x="0" y="938784"/>
                  </a:lnTo>
                  <a:lnTo>
                    <a:pt x="1837944" y="938784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6A6A6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503" name="Google Shape;503;g18e2b92f6c0_0_269"/>
            <p:cNvSpPr/>
            <p:nvPr/>
          </p:nvSpPr>
          <p:spPr>
            <a:xfrm>
              <a:off x="54101" y="2402585"/>
              <a:ext cx="1838325" cy="939164"/>
            </a:xfrm>
            <a:custGeom>
              <a:rect b="b" l="l" r="r" t="t"/>
              <a:pathLst>
                <a:path extrusionOk="0" h="939164" w="1838325">
                  <a:moveTo>
                    <a:pt x="0" y="938784"/>
                  </a:moveTo>
                  <a:lnTo>
                    <a:pt x="1837944" y="938784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938784"/>
                  </a:lnTo>
                  <a:close/>
                </a:path>
              </a:pathLst>
            </a:cu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504" name="Google Shape;504;g18e2b92f6c0_0_269"/>
          <p:cNvSpPr txBox="1"/>
          <p:nvPr/>
        </p:nvSpPr>
        <p:spPr>
          <a:xfrm>
            <a:off x="1909063" y="2471421"/>
            <a:ext cx="11721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7145" marR="10795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Fostering Academic  Excellence for All  </a:t>
            </a:r>
            <a:r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spcBef>
                <a:spcPts val="5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Curriculum &amp; Instruction  Signature Program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5" name="Google Shape;505;g18e2b92f6c0_0_269"/>
          <p:cNvGrpSpPr/>
          <p:nvPr/>
        </p:nvGrpSpPr>
        <p:grpSpPr>
          <a:xfrm>
            <a:off x="1578102" y="3617215"/>
            <a:ext cx="1838325" cy="780414"/>
            <a:chOff x="54101" y="3617214"/>
            <a:chExt cx="1838325" cy="780414"/>
          </a:xfrm>
        </p:grpSpPr>
        <p:sp>
          <p:nvSpPr>
            <p:cNvPr id="506" name="Google Shape;506;g18e2b92f6c0_0_269"/>
            <p:cNvSpPr/>
            <p:nvPr/>
          </p:nvSpPr>
          <p:spPr>
            <a:xfrm>
              <a:off x="54101" y="3617214"/>
              <a:ext cx="1838325" cy="780414"/>
            </a:xfrm>
            <a:custGeom>
              <a:rect b="b" l="l" r="r" t="t"/>
              <a:pathLst>
                <a:path extrusionOk="0" h="780414" w="1838325">
                  <a:moveTo>
                    <a:pt x="1837944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1837944" y="780288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006EA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507" name="Google Shape;507;g18e2b92f6c0_0_269"/>
            <p:cNvSpPr/>
            <p:nvPr/>
          </p:nvSpPr>
          <p:spPr>
            <a:xfrm>
              <a:off x="54101" y="3617214"/>
              <a:ext cx="1838325" cy="780414"/>
            </a:xfrm>
            <a:custGeom>
              <a:rect b="b" l="l" r="r" t="t"/>
              <a:pathLst>
                <a:path extrusionOk="0" h="780414" w="1838325">
                  <a:moveTo>
                    <a:pt x="0" y="780288"/>
                  </a:moveTo>
                  <a:lnTo>
                    <a:pt x="1837944" y="780288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508" name="Google Shape;508;g18e2b92f6c0_0_269"/>
          <p:cNvSpPr txBox="1"/>
          <p:nvPr/>
        </p:nvSpPr>
        <p:spPr>
          <a:xfrm>
            <a:off x="1832864" y="3686683"/>
            <a:ext cx="13215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28270" lvl="0" marL="140335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Building a Culture of  Student Support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8270" lvl="0" marL="155575" marR="15875" rtl="0" algn="l"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Whole Child &amp; Intervention  Personalized Learning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9" name="Google Shape;509;g18e2b92f6c0_0_269"/>
          <p:cNvGrpSpPr/>
          <p:nvPr/>
        </p:nvGrpSpPr>
        <p:grpSpPr>
          <a:xfrm>
            <a:off x="1578102" y="4644391"/>
            <a:ext cx="1838325" cy="780414"/>
            <a:chOff x="54101" y="4644390"/>
            <a:chExt cx="1838325" cy="780414"/>
          </a:xfrm>
        </p:grpSpPr>
        <p:sp>
          <p:nvSpPr>
            <p:cNvPr id="510" name="Google Shape;510;g18e2b92f6c0_0_269"/>
            <p:cNvSpPr/>
            <p:nvPr/>
          </p:nvSpPr>
          <p:spPr>
            <a:xfrm>
              <a:off x="54101" y="4644390"/>
              <a:ext cx="1838325" cy="780414"/>
            </a:xfrm>
            <a:custGeom>
              <a:rect b="b" l="l" r="r" t="t"/>
              <a:pathLst>
                <a:path extrusionOk="0" h="780414" w="1838325">
                  <a:moveTo>
                    <a:pt x="1837944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1837944" y="780288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DF6A3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511" name="Google Shape;511;g18e2b92f6c0_0_269"/>
            <p:cNvSpPr/>
            <p:nvPr/>
          </p:nvSpPr>
          <p:spPr>
            <a:xfrm>
              <a:off x="54101" y="4644390"/>
              <a:ext cx="1838325" cy="780414"/>
            </a:xfrm>
            <a:custGeom>
              <a:rect b="b" l="l" r="r" t="t"/>
              <a:pathLst>
                <a:path extrusionOk="0" h="780414" w="1838325">
                  <a:moveTo>
                    <a:pt x="0" y="780288"/>
                  </a:moveTo>
                  <a:lnTo>
                    <a:pt x="1837944" y="780288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noFill/>
            <a:ln cap="flat" cmpd="sng" w="507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512" name="Google Shape;512;g18e2b92f6c0_0_269"/>
          <p:cNvSpPr txBox="1"/>
          <p:nvPr/>
        </p:nvSpPr>
        <p:spPr>
          <a:xfrm>
            <a:off x="1675892" y="4714495"/>
            <a:ext cx="16383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25119" lvl="0" marL="337185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Equipping &amp; Empowering  Leaders &amp; Staff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72084" lvl="0" marL="212090" marR="32383" rtl="0" algn="l"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Strategic Staff Support  Equitable Resource Allocation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" name="Google Shape;513;g18e2b92f6c0_0_269"/>
          <p:cNvGrpSpPr/>
          <p:nvPr/>
        </p:nvGrpSpPr>
        <p:grpSpPr>
          <a:xfrm>
            <a:off x="1578102" y="5680710"/>
            <a:ext cx="1838325" cy="780414"/>
            <a:chOff x="54101" y="5680709"/>
            <a:chExt cx="1838325" cy="780414"/>
          </a:xfrm>
        </p:grpSpPr>
        <p:sp>
          <p:nvSpPr>
            <p:cNvPr id="514" name="Google Shape;514;g18e2b92f6c0_0_269"/>
            <p:cNvSpPr/>
            <p:nvPr/>
          </p:nvSpPr>
          <p:spPr>
            <a:xfrm>
              <a:off x="54101" y="5680709"/>
              <a:ext cx="1838325" cy="780414"/>
            </a:xfrm>
            <a:custGeom>
              <a:rect b="b" l="l" r="r" t="t"/>
              <a:pathLst>
                <a:path extrusionOk="0" h="780414" w="1838325">
                  <a:moveTo>
                    <a:pt x="1837944" y="0"/>
                  </a:moveTo>
                  <a:lnTo>
                    <a:pt x="0" y="0"/>
                  </a:lnTo>
                  <a:lnTo>
                    <a:pt x="0" y="780287"/>
                  </a:lnTo>
                  <a:lnTo>
                    <a:pt x="1837944" y="780287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BE9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515" name="Google Shape;515;g18e2b92f6c0_0_269"/>
            <p:cNvSpPr/>
            <p:nvPr/>
          </p:nvSpPr>
          <p:spPr>
            <a:xfrm>
              <a:off x="54101" y="5680709"/>
              <a:ext cx="1838325" cy="780414"/>
            </a:xfrm>
            <a:custGeom>
              <a:rect b="b" l="l" r="r" t="t"/>
              <a:pathLst>
                <a:path extrusionOk="0" h="780414" w="1838325">
                  <a:moveTo>
                    <a:pt x="0" y="780287"/>
                  </a:moveTo>
                  <a:lnTo>
                    <a:pt x="1837944" y="780287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7"/>
                  </a:lnTo>
                  <a:close/>
                </a:path>
              </a:pathLst>
            </a:cu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516" name="Google Shape;516;g18e2b92f6c0_0_269"/>
          <p:cNvSpPr txBox="1"/>
          <p:nvPr/>
        </p:nvSpPr>
        <p:spPr>
          <a:xfrm>
            <a:off x="1832863" y="5751678"/>
            <a:ext cx="14541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7640" lvl="0" marL="180340" marR="1365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Creating a System of  School Support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3815" marR="0" rtl="0" algn="ctr"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254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g18e2b92f6c0_0_269"/>
          <p:cNvSpPr txBox="1"/>
          <p:nvPr/>
        </p:nvSpPr>
        <p:spPr>
          <a:xfrm>
            <a:off x="3586099" y="5781548"/>
            <a:ext cx="1233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6975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8.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spcBef>
                <a:spcPts val="59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9.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g18e2b92f6c0_0_269"/>
          <p:cNvSpPr txBox="1"/>
          <p:nvPr/>
        </p:nvSpPr>
        <p:spPr>
          <a:xfrm rot="-1280106">
            <a:off x="2274274" y="2148595"/>
            <a:ext cx="9131388" cy="1323790"/>
          </a:xfrm>
          <a:prstGeom prst="rect">
            <a:avLst/>
          </a:prstGeom>
          <a:solidFill>
            <a:srgbClr val="FAEBB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2A91"/>
              </a:buClr>
              <a:buSzPts val="4000"/>
              <a:buFont typeface="Arial Black"/>
              <a:buNone/>
            </a:pPr>
            <a:r>
              <a:rPr b="0" i="0" lang="en-US" sz="4000" u="none" cap="none" strike="noStrike">
                <a:solidFill>
                  <a:srgbClr val="A92A91"/>
                </a:solidFill>
                <a:latin typeface="Arial Black"/>
                <a:ea typeface="Arial Black"/>
                <a:cs typeface="Arial Black"/>
                <a:sym typeface="Arial Black"/>
              </a:rPr>
              <a:t>Insert School’s Current Strategic Plan</a:t>
            </a:r>
            <a:endParaRPr/>
          </a:p>
        </p:txBody>
      </p:sp>
      <p:pic>
        <p:nvPicPr>
          <p:cNvPr id="519" name="Google Shape;519;g18e2b92f6c0_0_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275" y="28775"/>
            <a:ext cx="9868025" cy="69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9"/>
          <p:cNvSpPr txBox="1"/>
          <p:nvPr/>
        </p:nvSpPr>
        <p:spPr>
          <a:xfrm>
            <a:off x="4195985" y="80473"/>
            <a:ext cx="6939185" cy="1231727"/>
          </a:xfrm>
          <a:prstGeom prst="rect">
            <a:avLst/>
          </a:prstGeom>
          <a:solidFill>
            <a:srgbClr val="C3F6D1"/>
          </a:solidFill>
          <a:ln cap="flat" cmpd="sng" w="508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r>
              <a:rPr b="0" i="0" lang="en-US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Review the priorities and goals in your </a:t>
            </a:r>
            <a:r>
              <a:rPr b="1" i="0" lang="en-US" sz="1867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strategic plan </a:t>
            </a:r>
            <a:r>
              <a:rPr b="0" i="0" lang="en-US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reflect on if the expected progress is being made. These guiding questions will help you determine what, if any, updates are needed for your school’s strategic plan.</a:t>
            </a:r>
            <a:endParaRPr b="0" i="0" sz="186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9"/>
          <p:cNvSpPr txBox="1"/>
          <p:nvPr>
            <p:ph type="title"/>
          </p:nvPr>
        </p:nvSpPr>
        <p:spPr>
          <a:xfrm>
            <a:off x="529839" y="87832"/>
            <a:ext cx="3623417" cy="1231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Activity &amp; Discussion</a:t>
            </a:r>
            <a:endParaRPr/>
          </a:p>
        </p:txBody>
      </p:sp>
      <p:grpSp>
        <p:nvGrpSpPr>
          <p:cNvPr id="526" name="Google Shape;526;p9"/>
          <p:cNvGrpSpPr/>
          <p:nvPr/>
        </p:nvGrpSpPr>
        <p:grpSpPr>
          <a:xfrm>
            <a:off x="1119527" y="1625995"/>
            <a:ext cx="9880562" cy="4695596"/>
            <a:chOff x="135079" y="2295"/>
            <a:chExt cx="9880562" cy="4695596"/>
          </a:xfrm>
        </p:grpSpPr>
        <p:sp>
          <p:nvSpPr>
            <p:cNvPr id="527" name="Google Shape;527;p9"/>
            <p:cNvSpPr/>
            <p:nvPr/>
          </p:nvSpPr>
          <p:spPr>
            <a:xfrm rot="5400000">
              <a:off x="6093156" y="-2488581"/>
              <a:ext cx="1211766" cy="649646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FD6CB">
                <a:alpha val="89803"/>
              </a:srgbClr>
            </a:solidFill>
            <a:ln cap="flat" cmpd="sng" w="12700">
              <a:solidFill>
                <a:srgbClr val="EFD6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9"/>
            <p:cNvSpPr txBox="1"/>
            <p:nvPr/>
          </p:nvSpPr>
          <p:spPr>
            <a:xfrm>
              <a:off x="3450808" y="212921"/>
              <a:ext cx="6437308" cy="10934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-825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2550" lvl="1" marL="285750" marR="0" rtl="0" algn="l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135079" y="2295"/>
              <a:ext cx="3315729" cy="1514708"/>
            </a:xfrm>
            <a:prstGeom prst="roundRect">
              <a:avLst>
                <a:gd fmla="val 16667" name="adj"/>
              </a:avLst>
            </a:prstGeom>
            <a:solidFill>
              <a:srgbClr val="D4781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9"/>
            <p:cNvSpPr txBox="1"/>
            <p:nvPr/>
          </p:nvSpPr>
          <p:spPr>
            <a:xfrm>
              <a:off x="209021" y="76237"/>
              <a:ext cx="3167845" cy="1366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Are </a:t>
              </a:r>
              <a:r>
                <a:rPr b="1" lang="en-US" sz="1800" u="sng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all</a:t>
              </a: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CIP Goals reflected in our Strategic Plan Priorities? If not, which CIP Goal(s) are missing and should be added to the Strategic Plan?</a:t>
              </a: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 rot="5400000">
              <a:off x="6076091" y="-898137"/>
              <a:ext cx="1211766" cy="649646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9D7E1">
                <a:alpha val="89803"/>
              </a:srgbClr>
            </a:solidFill>
            <a:ln cap="flat" cmpd="sng" w="12700">
              <a:solidFill>
                <a:srgbClr val="C9D7E1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9"/>
            <p:cNvSpPr txBox="1"/>
            <p:nvPr/>
          </p:nvSpPr>
          <p:spPr>
            <a:xfrm>
              <a:off x="3433743" y="1803365"/>
              <a:ext cx="6437308" cy="10934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-825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2550" lvl="1" marL="285750" marR="0" rtl="0" algn="l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135079" y="1592739"/>
              <a:ext cx="3298663" cy="1514708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9"/>
            <p:cNvSpPr txBox="1"/>
            <p:nvPr/>
          </p:nvSpPr>
          <p:spPr>
            <a:xfrm>
              <a:off x="209021" y="1666681"/>
              <a:ext cx="3150779" cy="1366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What progress has been made towards the priorities identified in our Strategic Plan? What evidence/data do we have?</a:t>
              </a: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 rot="5400000">
              <a:off x="6161527" y="692306"/>
              <a:ext cx="1211766" cy="649646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1CBDB">
                <a:alpha val="89803"/>
              </a:srgbClr>
            </a:solidFill>
            <a:ln cap="flat" cmpd="sng" w="12700">
              <a:solidFill>
                <a:srgbClr val="E1CBD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9"/>
            <p:cNvSpPr txBox="1"/>
            <p:nvPr/>
          </p:nvSpPr>
          <p:spPr>
            <a:xfrm>
              <a:off x="3519179" y="3393808"/>
              <a:ext cx="6437308" cy="10934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-825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2550" lvl="1" marL="285750" marR="0" rtl="0" algn="l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135079" y="3183183"/>
              <a:ext cx="3384100" cy="1514708"/>
            </a:xfrm>
            <a:prstGeom prst="roundRect">
              <a:avLst>
                <a:gd fmla="val 16667" name="adj"/>
              </a:avLst>
            </a:prstGeom>
            <a:solidFill>
              <a:srgbClr val="A9279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9"/>
            <p:cNvSpPr txBox="1"/>
            <p:nvPr/>
          </p:nvSpPr>
          <p:spPr>
            <a:xfrm>
              <a:off x="209021" y="3257125"/>
              <a:ext cx="3236216" cy="1366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Based upon available data, are there any other adjustments we need to make to the Strategic Plan?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0"/>
          <p:cNvSpPr txBox="1"/>
          <p:nvPr/>
        </p:nvSpPr>
        <p:spPr>
          <a:xfrm>
            <a:off x="68365" y="76912"/>
            <a:ext cx="8289421" cy="17006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</a:pPr>
            <a:r>
              <a:rPr b="1" lang="en-US"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Updates to the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</a:pPr>
            <a:r>
              <a:rPr b="1" lang="en-US"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Strategic Plan</a:t>
            </a:r>
            <a:endParaRPr/>
          </a:p>
        </p:txBody>
      </p:sp>
      <p:sp>
        <p:nvSpPr>
          <p:cNvPr id="544" name="Google Shape;544;p10"/>
          <p:cNvSpPr txBox="1"/>
          <p:nvPr/>
        </p:nvSpPr>
        <p:spPr>
          <a:xfrm>
            <a:off x="470017" y="2144995"/>
            <a:ext cx="74861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 all changes/updates to your plan – be sure to include accountability measures, as appropriate.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1"/>
          <p:cNvSpPr txBox="1"/>
          <p:nvPr>
            <p:ph idx="12" type="sldNum"/>
          </p:nvPr>
        </p:nvSpPr>
        <p:spPr>
          <a:xfrm>
            <a:off x="8332334" y="6356350"/>
            <a:ext cx="11674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0" name="Google Shape;550;p11"/>
          <p:cNvSpPr txBox="1"/>
          <p:nvPr/>
        </p:nvSpPr>
        <p:spPr>
          <a:xfrm>
            <a:off x="504202" y="523428"/>
            <a:ext cx="674281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/>
          </a:p>
        </p:txBody>
      </p:sp>
      <p:sp>
        <p:nvSpPr>
          <p:cNvPr id="551" name="Google Shape;551;p11"/>
          <p:cNvSpPr txBox="1"/>
          <p:nvPr/>
        </p:nvSpPr>
        <p:spPr>
          <a:xfrm>
            <a:off x="1853013" y="2560443"/>
            <a:ext cx="674281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Wonderings?</a:t>
            </a:r>
            <a:endParaRPr/>
          </a:p>
        </p:txBody>
      </p:sp>
      <p:sp>
        <p:nvSpPr>
          <p:cNvPr id="552" name="Google Shape;552;p11"/>
          <p:cNvSpPr txBox="1"/>
          <p:nvPr/>
        </p:nvSpPr>
        <p:spPr>
          <a:xfrm>
            <a:off x="4174713" y="4597458"/>
            <a:ext cx="674281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Comments?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2"/>
          <p:cNvSpPr txBox="1"/>
          <p:nvPr>
            <p:ph type="ctrTitle"/>
          </p:nvPr>
        </p:nvSpPr>
        <p:spPr>
          <a:xfrm>
            <a:off x="210312" y="2235200"/>
            <a:ext cx="7232904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Preparing for</a:t>
            </a:r>
            <a:br>
              <a:rPr lang="en-US"/>
            </a:br>
            <a:r>
              <a:rPr lang="en-US"/>
              <a:t>Budget Development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3"/>
          <p:cNvSpPr txBox="1"/>
          <p:nvPr/>
        </p:nvSpPr>
        <p:spPr>
          <a:xfrm>
            <a:off x="2042809" y="2674641"/>
            <a:ext cx="3501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63" name="Google Shape;563;p13"/>
          <p:cNvSpPr txBox="1"/>
          <p:nvPr/>
        </p:nvSpPr>
        <p:spPr>
          <a:xfrm>
            <a:off x="4002238" y="2674641"/>
            <a:ext cx="3501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64" name="Google Shape;564;p13"/>
          <p:cNvSpPr txBox="1"/>
          <p:nvPr/>
        </p:nvSpPr>
        <p:spPr>
          <a:xfrm>
            <a:off x="5932638" y="2674641"/>
            <a:ext cx="3501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65" name="Google Shape;565;p13"/>
          <p:cNvSpPr txBox="1"/>
          <p:nvPr/>
        </p:nvSpPr>
        <p:spPr>
          <a:xfrm>
            <a:off x="7863038" y="2674641"/>
            <a:ext cx="3501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566" name="Google Shape;566;p13"/>
          <p:cNvSpPr txBox="1"/>
          <p:nvPr/>
        </p:nvSpPr>
        <p:spPr>
          <a:xfrm>
            <a:off x="9807953" y="2674641"/>
            <a:ext cx="3501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567" name="Google Shape;567;p13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47B2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D47B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8" name="Google Shape;568;p13"/>
          <p:cNvGrpSpPr/>
          <p:nvPr/>
        </p:nvGrpSpPr>
        <p:grpSpPr>
          <a:xfrm>
            <a:off x="521432" y="1862086"/>
            <a:ext cx="10822411" cy="2815518"/>
            <a:chOff x="3701" y="518854"/>
            <a:chExt cx="10822411" cy="2815518"/>
          </a:xfrm>
        </p:grpSpPr>
        <p:sp>
          <p:nvSpPr>
            <p:cNvPr id="569" name="Google Shape;569;p13"/>
            <p:cNvSpPr/>
            <p:nvPr/>
          </p:nvSpPr>
          <p:spPr>
            <a:xfrm>
              <a:off x="3701" y="518854"/>
              <a:ext cx="2004150" cy="2805810"/>
            </a:xfrm>
            <a:prstGeom prst="rect">
              <a:avLst/>
            </a:prstGeom>
            <a:solidFill>
              <a:srgbClr val="FCF5D8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3"/>
            <p:cNvSpPr txBox="1"/>
            <p:nvPr/>
          </p:nvSpPr>
          <p:spPr>
            <a:xfrm>
              <a:off x="3701" y="1585062"/>
              <a:ext cx="2004150" cy="168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56250" spcFirstLastPara="1" rIns="15625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1" i="0" lang="en-US" sz="1100" u="sng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Fall 2021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0" i="0" lang="en-US" sz="1100" u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GO Team Developed 2021-2025 Strategic Plan</a:t>
              </a:r>
              <a:endParaRPr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1" name="Google Shape;571;p13"/>
            <p:cNvSpPr/>
            <p:nvPr/>
          </p:nvSpPr>
          <p:spPr>
            <a:xfrm>
              <a:off x="584905" y="799435"/>
              <a:ext cx="841743" cy="841743"/>
            </a:xfrm>
            <a:prstGeom prst="ellipse">
              <a:avLst/>
            </a:prstGeom>
            <a:solidFill>
              <a:srgbClr val="F3CF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3"/>
            <p:cNvSpPr txBox="1"/>
            <p:nvPr/>
          </p:nvSpPr>
          <p:spPr>
            <a:xfrm>
              <a:off x="708175" y="922705"/>
              <a:ext cx="595203" cy="595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5625" spcFirstLastPara="1" rIns="6562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100"/>
                <a:buFont typeface="Avenir"/>
                <a:buNone/>
              </a:pPr>
              <a:r>
                <a:rPr lang="en-US" sz="41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1</a:t>
              </a:r>
              <a:endParaRPr/>
            </a:p>
          </p:txBody>
        </p:sp>
        <p:sp>
          <p:nvSpPr>
            <p:cNvPr id="573" name="Google Shape;573;p13"/>
            <p:cNvSpPr/>
            <p:nvPr/>
          </p:nvSpPr>
          <p:spPr>
            <a:xfrm>
              <a:off x="3701" y="3324593"/>
              <a:ext cx="2004150" cy="72"/>
            </a:xfrm>
            <a:prstGeom prst="rect">
              <a:avLst/>
            </a:prstGeom>
            <a:solidFill>
              <a:srgbClr val="A92791"/>
            </a:solidFill>
            <a:ln cap="flat" cmpd="sng" w="12700">
              <a:solidFill>
                <a:srgbClr val="F3CF4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3"/>
            <p:cNvSpPr/>
            <p:nvPr/>
          </p:nvSpPr>
          <p:spPr>
            <a:xfrm>
              <a:off x="2208266" y="518854"/>
              <a:ext cx="2004150" cy="2805810"/>
            </a:xfrm>
            <a:prstGeom prst="rect">
              <a:avLst/>
            </a:prstGeom>
            <a:solidFill>
              <a:srgbClr val="F8E4CF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3"/>
            <p:cNvSpPr txBox="1"/>
            <p:nvPr/>
          </p:nvSpPr>
          <p:spPr>
            <a:xfrm>
              <a:off x="2208266" y="1585062"/>
              <a:ext cx="2004150" cy="168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56250" spcFirstLastPara="1" rIns="15625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1" i="0" lang="en-US" sz="1100" u="sng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Summer 2022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lang="en-US" sz="110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School Leadership completed Needs Assessment and defined overarching needs for SY22-23</a:t>
              </a:r>
              <a:endParaRPr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2789470" y="799435"/>
              <a:ext cx="841743" cy="841743"/>
            </a:xfrm>
            <a:prstGeom prst="ellipse">
              <a:avLst/>
            </a:prstGeom>
            <a:solidFill>
              <a:srgbClr val="D47B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3"/>
            <p:cNvSpPr txBox="1"/>
            <p:nvPr/>
          </p:nvSpPr>
          <p:spPr>
            <a:xfrm>
              <a:off x="2912740" y="922705"/>
              <a:ext cx="595203" cy="595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5625" spcFirstLastPara="1" rIns="6562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100"/>
                <a:buFont typeface="Avenir"/>
                <a:buNone/>
              </a:pPr>
              <a:r>
                <a:rPr lang="en-US" sz="41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2</a:t>
              </a: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2208266" y="3324593"/>
              <a:ext cx="2004150" cy="72"/>
            </a:xfrm>
            <a:prstGeom prst="rect">
              <a:avLst/>
            </a:prstGeom>
            <a:solidFill>
              <a:srgbClr val="A92791"/>
            </a:solidFill>
            <a:ln cap="flat" cmpd="sng" w="12700">
              <a:solidFill>
                <a:srgbClr val="D47B2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4412831" y="518854"/>
              <a:ext cx="2004150" cy="2805810"/>
            </a:xfrm>
            <a:prstGeom prst="rect">
              <a:avLst/>
            </a:prstGeom>
            <a:solidFill>
              <a:srgbClr val="BAF0FF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3"/>
            <p:cNvSpPr txBox="1"/>
            <p:nvPr/>
          </p:nvSpPr>
          <p:spPr>
            <a:xfrm>
              <a:off x="4412831" y="1585062"/>
              <a:ext cx="2004150" cy="168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56250" spcFirstLastPara="1" rIns="15625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1" i="0" lang="en-US" sz="1100" u="sng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August 2022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0" lang="en-US" sz="1100" u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School Leadership completed 2022-2023 Continuous Improvement Plan</a:t>
              </a: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4994035" y="799435"/>
              <a:ext cx="841743" cy="841743"/>
            </a:xfrm>
            <a:prstGeom prst="ellipse">
              <a:avLst/>
            </a:prstGeom>
            <a:solidFill>
              <a:srgbClr val="0083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3"/>
            <p:cNvSpPr txBox="1"/>
            <p:nvPr/>
          </p:nvSpPr>
          <p:spPr>
            <a:xfrm>
              <a:off x="5117305" y="922705"/>
              <a:ext cx="595203" cy="595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5625" spcFirstLastPara="1" rIns="6562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100"/>
                <a:buFont typeface="Avenir"/>
                <a:buNone/>
              </a:pPr>
              <a:r>
                <a:rPr lang="en-US" sz="41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3</a:t>
              </a: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4412831" y="3324593"/>
              <a:ext cx="2004150" cy="72"/>
            </a:xfrm>
            <a:prstGeom prst="rect">
              <a:avLst/>
            </a:prstGeom>
            <a:solidFill>
              <a:srgbClr val="0083A9"/>
            </a:solidFill>
            <a:ln cap="flat" cmpd="sng" w="12700">
              <a:solidFill>
                <a:srgbClr val="0083A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6599239" y="528562"/>
              <a:ext cx="2004150" cy="2805810"/>
            </a:xfrm>
            <a:prstGeom prst="rect">
              <a:avLst/>
            </a:prstGeom>
            <a:solidFill>
              <a:srgbClr val="F3CDED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3"/>
            <p:cNvSpPr txBox="1"/>
            <p:nvPr/>
          </p:nvSpPr>
          <p:spPr>
            <a:xfrm>
              <a:off x="6599239" y="1594770"/>
              <a:ext cx="2004150" cy="168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56250" spcFirstLastPara="1" rIns="15625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1" lang="en-US" sz="1100" u="sng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Sept. – Dec. 2022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0" lang="en-US" sz="1100" u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Utilizing current data, the </a:t>
              </a:r>
              <a:r>
                <a:rPr b="1" lang="en-US" sz="1100" u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GO Team </a:t>
              </a:r>
              <a:r>
                <a:rPr b="0" lang="en-US" sz="1100" u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will review &amp; update the school strategic priorities and plan, as needed</a:t>
              </a: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7198600" y="799435"/>
              <a:ext cx="841743" cy="841743"/>
            </a:xfrm>
            <a:prstGeom prst="ellipse">
              <a:avLst/>
            </a:prstGeom>
            <a:solidFill>
              <a:srgbClr val="A92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3"/>
            <p:cNvSpPr txBox="1"/>
            <p:nvPr/>
          </p:nvSpPr>
          <p:spPr>
            <a:xfrm>
              <a:off x="7321870" y="922705"/>
              <a:ext cx="595203" cy="595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5625" spcFirstLastPara="1" rIns="6562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100"/>
                <a:buFont typeface="Avenir"/>
                <a:buNone/>
              </a:pPr>
              <a:r>
                <a:rPr lang="en-US" sz="41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4</a:t>
              </a: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6617397" y="3324593"/>
              <a:ext cx="2004150" cy="72"/>
            </a:xfrm>
            <a:prstGeom prst="rect">
              <a:avLst/>
            </a:prstGeom>
            <a:solidFill>
              <a:srgbClr val="0083A9"/>
            </a:solidFill>
            <a:ln cap="flat" cmpd="sng" w="12700">
              <a:solidFill>
                <a:srgbClr val="A92A9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8821962" y="518854"/>
              <a:ext cx="2004150" cy="2805810"/>
            </a:xfrm>
            <a:prstGeom prst="rect">
              <a:avLst/>
            </a:prstGeom>
            <a:solidFill>
              <a:srgbClr val="C3F6D1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3"/>
            <p:cNvSpPr txBox="1"/>
            <p:nvPr/>
          </p:nvSpPr>
          <p:spPr>
            <a:xfrm>
              <a:off x="8821962" y="1585062"/>
              <a:ext cx="2004150" cy="168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56250" spcFirstLastPara="1" rIns="15625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1" lang="en-US" sz="1100" u="sng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Before Winter Break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1" lang="en-US" sz="110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GO Team </a:t>
              </a:r>
              <a:r>
                <a:rPr lang="en-US" sz="110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will take action (vote) on the school’s strategic plan and vote on the ranked strategic plan priorities for SY23-24 budget discussions.</a:t>
              </a: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9403165" y="799435"/>
              <a:ext cx="841743" cy="841743"/>
            </a:xfrm>
            <a:prstGeom prst="ellipse">
              <a:avLst/>
            </a:prstGeom>
            <a:solidFill>
              <a:srgbClr val="1598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3"/>
            <p:cNvSpPr txBox="1"/>
            <p:nvPr/>
          </p:nvSpPr>
          <p:spPr>
            <a:xfrm>
              <a:off x="9526435" y="922705"/>
              <a:ext cx="595203" cy="595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5625" spcFirstLastPara="1" rIns="6562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100"/>
                <a:buFont typeface="Avenir"/>
                <a:buNone/>
              </a:pPr>
              <a:r>
                <a:rPr lang="en-US" sz="41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5</a:t>
              </a: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8821962" y="3324593"/>
              <a:ext cx="2004150" cy="72"/>
            </a:xfrm>
            <a:prstGeom prst="rect">
              <a:avLst/>
            </a:prstGeom>
            <a:solidFill>
              <a:srgbClr val="129836"/>
            </a:solidFill>
            <a:ln cap="flat" cmpd="sng" w="12700">
              <a:solidFill>
                <a:srgbClr val="129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4" name="Google Shape;594;p13"/>
          <p:cNvSpPr/>
          <p:nvPr/>
        </p:nvSpPr>
        <p:spPr>
          <a:xfrm>
            <a:off x="9931623" y="808861"/>
            <a:ext cx="731378" cy="98336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86EFA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5" name="Google Shape;595;p13"/>
          <p:cNvSpPr txBox="1"/>
          <p:nvPr/>
        </p:nvSpPr>
        <p:spPr>
          <a:xfrm>
            <a:off x="8862861" y="439529"/>
            <a:ext cx="25808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You are </a:t>
            </a:r>
            <a:r>
              <a:rPr b="1" i="0" lang="en-US" sz="1800" u="none" cap="none" strike="noStrike">
                <a:solidFill>
                  <a:srgbClr val="159839"/>
                </a:solidFill>
                <a:latin typeface="Avenir"/>
                <a:ea typeface="Avenir"/>
                <a:cs typeface="Avenir"/>
                <a:sym typeface="Avenir"/>
              </a:rPr>
              <a:t>HERE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4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Action on the Updated Strategic Plan</a:t>
            </a:r>
            <a:endParaRPr/>
          </a:p>
        </p:txBody>
      </p:sp>
      <p:sp>
        <p:nvSpPr>
          <p:cNvPr id="601" name="Google Shape;601;p14"/>
          <p:cNvSpPr txBox="1"/>
          <p:nvPr>
            <p:ph idx="12" type="sldNum"/>
          </p:nvPr>
        </p:nvSpPr>
        <p:spPr>
          <a:xfrm>
            <a:off x="10206318" y="6356350"/>
            <a:ext cx="160468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A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83A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83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4"/>
          <p:cNvSpPr txBox="1"/>
          <p:nvPr>
            <p:ph idx="1" type="body"/>
          </p:nvPr>
        </p:nvSpPr>
        <p:spPr>
          <a:xfrm>
            <a:off x="1167492" y="2478025"/>
            <a:ext cx="8387988" cy="3703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lang="en-US" sz="3200">
                <a:solidFill>
                  <a:srgbClr val="3F3F3F"/>
                </a:solidFill>
              </a:rPr>
              <a:t>The GO Team needs to </a:t>
            </a:r>
            <a:r>
              <a:rPr b="1" lang="en-US" sz="3200">
                <a:solidFill>
                  <a:schemeClr val="accent3"/>
                </a:solidFill>
              </a:rPr>
              <a:t>TAKE ACTION (vote)</a:t>
            </a:r>
            <a:r>
              <a:rPr lang="en-US" sz="3200">
                <a:solidFill>
                  <a:schemeClr val="accent3"/>
                </a:solidFill>
              </a:rPr>
              <a:t> </a:t>
            </a:r>
            <a:r>
              <a:rPr lang="en-US" sz="3200">
                <a:solidFill>
                  <a:srgbClr val="3F3F3F"/>
                </a:solidFill>
              </a:rPr>
              <a:t>on its updated Strategic Plan. After the motion and a second, the GO Team may have additional discussion. Once discussion is concluded, the GO Team will vote.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8e2b92f6c0_0_759"/>
          <p:cNvSpPr txBox="1"/>
          <p:nvPr>
            <p:ph idx="1" type="body"/>
          </p:nvPr>
        </p:nvSpPr>
        <p:spPr>
          <a:xfrm>
            <a:off x="6120625" y="249125"/>
            <a:ext cx="5806500" cy="6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313"/>
              <a:buFont typeface="Arial"/>
              <a:buNone/>
            </a:pPr>
            <a:r>
              <a:rPr b="1" lang="en-US" sz="3628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I.</a:t>
            </a:r>
            <a:r>
              <a:rPr b="1" lang="en-US" sz="3628">
                <a:latin typeface="Arial"/>
                <a:ea typeface="Arial"/>
                <a:cs typeface="Arial"/>
                <a:sym typeface="Arial"/>
              </a:rPr>
              <a:t> Call to Order</a:t>
            </a:r>
            <a:endParaRPr b="1" sz="3628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313"/>
              <a:buFont typeface="Arial"/>
              <a:buNone/>
            </a:pPr>
            <a:r>
              <a:rPr b="1" lang="en-US" sz="3628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II. </a:t>
            </a:r>
            <a:r>
              <a:rPr b="1" lang="en-US" sz="3628">
                <a:latin typeface="Arial"/>
                <a:ea typeface="Arial"/>
                <a:cs typeface="Arial"/>
                <a:sym typeface="Arial"/>
              </a:rPr>
              <a:t>Roll Call; Establish Quorum</a:t>
            </a:r>
            <a:endParaRPr b="1" sz="3628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313"/>
              <a:buFont typeface="Arial"/>
              <a:buNone/>
            </a:pPr>
            <a:r>
              <a:rPr b="1" lang="en-US" sz="3628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III.</a:t>
            </a:r>
            <a:r>
              <a:rPr b="1" lang="en-US" sz="3628">
                <a:latin typeface="Arial"/>
                <a:ea typeface="Arial"/>
                <a:cs typeface="Arial"/>
                <a:sym typeface="Arial"/>
              </a:rPr>
              <a:t> Action Items</a:t>
            </a:r>
            <a:endParaRPr b="1" sz="3628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313"/>
              <a:buFont typeface="Arial"/>
              <a:buNone/>
            </a:pPr>
            <a:r>
              <a:rPr lang="en-US" sz="3628">
                <a:latin typeface="Arial"/>
                <a:ea typeface="Arial"/>
                <a:cs typeface="Arial"/>
                <a:sym typeface="Arial"/>
              </a:rPr>
              <a:t>a. Approval of Agenda</a:t>
            </a:r>
            <a:endParaRPr sz="3628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313"/>
              <a:buFont typeface="Arial"/>
              <a:buNone/>
            </a:pPr>
            <a:r>
              <a:rPr lang="en-US" sz="3628">
                <a:latin typeface="Arial"/>
                <a:ea typeface="Arial"/>
                <a:cs typeface="Arial"/>
                <a:sym typeface="Arial"/>
              </a:rPr>
              <a:t>b. Approval of Previous Minutes: </a:t>
            </a:r>
            <a:r>
              <a:rPr lang="en-US" sz="3628"/>
              <a:t>October 18</a:t>
            </a:r>
            <a:r>
              <a:rPr lang="en-US" sz="3628">
                <a:latin typeface="Arial"/>
                <a:ea typeface="Arial"/>
                <a:cs typeface="Arial"/>
                <a:sym typeface="Arial"/>
              </a:rPr>
              <a:t>, 2022</a:t>
            </a:r>
            <a:endParaRPr sz="3628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313"/>
              <a:buFont typeface="Arial"/>
              <a:buNone/>
            </a:pPr>
            <a:r>
              <a:rPr lang="en-US" sz="3628"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3628"/>
              <a:t>Update Meeting Calendar February Date</a:t>
            </a:r>
            <a:endParaRPr sz="3628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313"/>
              <a:buFont typeface="Arial"/>
              <a:buNone/>
            </a:pPr>
            <a:r>
              <a:rPr lang="en-US" sz="3628">
                <a:latin typeface="Arial"/>
                <a:ea typeface="Arial"/>
                <a:cs typeface="Arial"/>
                <a:sym typeface="Arial"/>
              </a:rPr>
              <a:t>d. </a:t>
            </a:r>
            <a:r>
              <a:rPr lang="en-US" sz="3628"/>
              <a:t>Approve Strategic Plan (if needed due to updates during the meeting)</a:t>
            </a:r>
            <a:endParaRPr sz="3628"/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313"/>
              <a:buFont typeface="Arial"/>
              <a:buNone/>
            </a:pPr>
            <a:r>
              <a:rPr lang="en-US" sz="3628"/>
              <a:t>e. Ranking the Strategic Plan Priorities in preparation for the FY 23-24 school budget (to be discussed January-March 2023) - </a:t>
            </a:r>
            <a:r>
              <a:rPr b="1" lang="en-US" sz="3628"/>
              <a:t>after discussion</a:t>
            </a:r>
            <a:endParaRPr b="1" sz="3628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313"/>
              <a:buFont typeface="Arial"/>
              <a:buNone/>
            </a:pPr>
            <a:r>
              <a:rPr b="1" lang="en-US" sz="3628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IV. </a:t>
            </a:r>
            <a:r>
              <a:rPr b="1" lang="en-US" sz="3628">
                <a:latin typeface="Arial"/>
                <a:ea typeface="Arial"/>
                <a:cs typeface="Arial"/>
                <a:sym typeface="Arial"/>
              </a:rPr>
              <a:t>Discussion Items</a:t>
            </a:r>
            <a:endParaRPr b="1" sz="3628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313"/>
              <a:buFont typeface="Arial"/>
              <a:buNone/>
            </a:pPr>
            <a:r>
              <a:rPr lang="en-US" sz="3628"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3628"/>
              <a:t>45-Day Continuous Improvement Plan (CIP) Check-in</a:t>
            </a:r>
            <a:endParaRPr sz="3628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313"/>
              <a:buFont typeface="Arial"/>
              <a:buNone/>
            </a:pPr>
            <a:r>
              <a:rPr lang="en-US" sz="3628">
                <a:latin typeface="Arial"/>
                <a:ea typeface="Arial"/>
                <a:cs typeface="Arial"/>
                <a:sym typeface="Arial"/>
              </a:rPr>
              <a:t>b. Strategic Plan and Continuous Improvement Plan Alignment</a:t>
            </a:r>
            <a:endParaRPr sz="3628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313"/>
              <a:buFont typeface="Arial"/>
              <a:buNone/>
            </a:pPr>
            <a:r>
              <a:rPr lang="en-US" sz="3628"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3628"/>
              <a:t>Strategic Plan Updates (if needed)</a:t>
            </a:r>
            <a:endParaRPr sz="3628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313"/>
              <a:buFont typeface="Arial"/>
              <a:buNone/>
            </a:pPr>
            <a:r>
              <a:rPr lang="en-US" sz="3628">
                <a:latin typeface="Arial"/>
                <a:ea typeface="Arial"/>
                <a:cs typeface="Arial"/>
                <a:sym typeface="Arial"/>
              </a:rPr>
              <a:t>d. </a:t>
            </a:r>
            <a:r>
              <a:rPr lang="en-US" sz="3321"/>
              <a:t>Fall ACES Presentation</a:t>
            </a:r>
            <a:endParaRPr sz="3321"/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3122"/>
              <a:buFont typeface="Arial"/>
              <a:buNone/>
            </a:pPr>
            <a:r>
              <a:rPr lang="en-US" sz="3321"/>
              <a:t>e. Progress on the Strategic Plan Priorities (return to action item to approve ranking)</a:t>
            </a:r>
            <a:endParaRPr sz="332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313"/>
              <a:buFont typeface="Arial"/>
              <a:buNone/>
            </a:pPr>
            <a:r>
              <a:rPr b="1" lang="en-US" sz="3628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V. </a:t>
            </a:r>
            <a:r>
              <a:rPr b="1" lang="en-US" sz="3628">
                <a:latin typeface="Arial"/>
                <a:ea typeface="Arial"/>
                <a:cs typeface="Arial"/>
                <a:sym typeface="Arial"/>
              </a:rPr>
              <a:t>Information Items</a:t>
            </a:r>
            <a:endParaRPr sz="3628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313"/>
              <a:buFont typeface="Arial"/>
              <a:buNone/>
            </a:pPr>
            <a:r>
              <a:rPr lang="en-US" sz="3628"/>
              <a:t>a.</a:t>
            </a:r>
            <a:r>
              <a:rPr lang="en-US" sz="3628">
                <a:latin typeface="Arial"/>
                <a:ea typeface="Arial"/>
                <a:cs typeface="Arial"/>
                <a:sym typeface="Arial"/>
              </a:rPr>
              <a:t>. Principal's Report</a:t>
            </a:r>
            <a:endParaRPr sz="3628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313"/>
              <a:buFont typeface="Arial"/>
              <a:buNone/>
            </a:pPr>
            <a:r>
              <a:rPr b="1" lang="en-US" sz="3628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VI. </a:t>
            </a:r>
            <a:r>
              <a:rPr b="1" lang="en-US" sz="3628">
                <a:latin typeface="Arial"/>
                <a:ea typeface="Arial"/>
                <a:cs typeface="Arial"/>
                <a:sym typeface="Arial"/>
              </a:rPr>
              <a:t>Announcements</a:t>
            </a:r>
            <a:endParaRPr b="1" sz="3628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313"/>
              <a:buFont typeface="Arial"/>
              <a:buNone/>
            </a:pPr>
            <a:r>
              <a:rPr b="1" lang="en-US" sz="3628">
                <a:solidFill>
                  <a:schemeClr val="accent2"/>
                </a:solidFill>
              </a:rPr>
              <a:t>VII. </a:t>
            </a:r>
            <a:r>
              <a:rPr b="1" lang="en-US" sz="3628"/>
              <a:t>Public Comment</a:t>
            </a:r>
            <a:endParaRPr b="1" sz="3628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313"/>
              <a:buFont typeface="Arial"/>
              <a:buNone/>
            </a:pPr>
            <a:r>
              <a:rPr b="1" lang="en-US" sz="3628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1" lang="en-US" sz="3628">
                <a:solidFill>
                  <a:schemeClr val="accent2"/>
                </a:solidFill>
              </a:rPr>
              <a:t>II</a:t>
            </a:r>
            <a:r>
              <a:rPr b="1" lang="en-US" sz="3628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I. </a:t>
            </a:r>
            <a:r>
              <a:rPr b="1" lang="en-US" sz="3628">
                <a:latin typeface="Arial"/>
                <a:ea typeface="Arial"/>
                <a:cs typeface="Arial"/>
                <a:sym typeface="Arial"/>
              </a:rPr>
              <a:t>Adjournment</a:t>
            </a:r>
            <a:endParaRPr b="1" sz="3628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336" name="Google Shape;336;g18e2b92f6c0_0_7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511" y="249125"/>
            <a:ext cx="5541264" cy="213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18e2b92f6c0_0_7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175" y="2550950"/>
            <a:ext cx="4450174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/>
          <p:nvPr>
            <p:ph idx="12" type="sldNum"/>
          </p:nvPr>
        </p:nvSpPr>
        <p:spPr>
          <a:xfrm>
            <a:off x="8332334" y="6356350"/>
            <a:ext cx="11674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A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83A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83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5"/>
          <p:cNvSpPr txBox="1"/>
          <p:nvPr/>
        </p:nvSpPr>
        <p:spPr>
          <a:xfrm>
            <a:off x="207304" y="37924"/>
            <a:ext cx="785469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b="1" i="0" lang="en-US" sz="72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/>
          </a:p>
        </p:txBody>
      </p:sp>
      <p:sp>
        <p:nvSpPr>
          <p:cNvPr id="609" name="Google Shape;609;p15"/>
          <p:cNvSpPr txBox="1"/>
          <p:nvPr/>
        </p:nvSpPr>
        <p:spPr>
          <a:xfrm>
            <a:off x="960120" y="1474619"/>
            <a:ext cx="7854696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Strategic Plan Priority Ranking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 preparation for the 2023-2024 Budget Development (January–March 2023), the GO Team needs to rank its Strategic Plan Priorities. Use the next slide to capture the priority ranking.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6"/>
          <p:cNvSpPr txBox="1"/>
          <p:nvPr/>
        </p:nvSpPr>
        <p:spPr>
          <a:xfrm>
            <a:off x="68365" y="76912"/>
            <a:ext cx="8289421" cy="1700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D47B22"/>
                </a:solidFill>
                <a:latin typeface="Arial"/>
                <a:ea typeface="Arial"/>
                <a:cs typeface="Arial"/>
                <a:sym typeface="Arial"/>
              </a:rPr>
              <a:t>Strategic Plan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D47B22"/>
                </a:solidFill>
                <a:latin typeface="Arial"/>
                <a:ea typeface="Arial"/>
                <a:cs typeface="Arial"/>
                <a:sym typeface="Arial"/>
              </a:rPr>
              <a:t>Priority Ranking</a:t>
            </a:r>
            <a:endParaRPr/>
          </a:p>
        </p:txBody>
      </p:sp>
      <p:sp>
        <p:nvSpPr>
          <p:cNvPr id="615" name="Google Shape;615;p16"/>
          <p:cNvSpPr txBox="1"/>
          <p:nvPr/>
        </p:nvSpPr>
        <p:spPr>
          <a:xfrm>
            <a:off x="470017" y="2144995"/>
            <a:ext cx="74861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6"/>
          <p:cNvSpPr txBox="1"/>
          <p:nvPr/>
        </p:nvSpPr>
        <p:spPr>
          <a:xfrm>
            <a:off x="1351901" y="1775663"/>
            <a:ext cx="60624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the school’s priorities from Higher to Lower</a:t>
            </a:r>
            <a:endParaRPr/>
          </a:p>
        </p:txBody>
      </p:sp>
      <p:sp>
        <p:nvSpPr>
          <p:cNvPr id="617" name="Google Shape;617;p16"/>
          <p:cNvSpPr txBox="1"/>
          <p:nvPr/>
        </p:nvSpPr>
        <p:spPr>
          <a:xfrm>
            <a:off x="1143649" y="2512465"/>
            <a:ext cx="6992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/>
              <a:t>Academic Programs</a:t>
            </a:r>
            <a:endParaRPr sz="18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/>
              <a:t>Talent Management</a:t>
            </a:r>
            <a:endParaRPr sz="18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/>
              <a:t>Culture</a:t>
            </a:r>
            <a:endParaRPr sz="18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/>
              <a:t>Systems/Resources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18" name="Google Shape;618;p16"/>
          <p:cNvSpPr/>
          <p:nvPr/>
        </p:nvSpPr>
        <p:spPr>
          <a:xfrm>
            <a:off x="392649" y="2587752"/>
            <a:ext cx="502920" cy="353872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5414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6"/>
          <p:cNvSpPr txBox="1"/>
          <p:nvPr/>
        </p:nvSpPr>
        <p:spPr>
          <a:xfrm>
            <a:off x="260024" y="2263650"/>
            <a:ext cx="983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A9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83A9"/>
                </a:solidFill>
                <a:latin typeface="Arial"/>
                <a:ea typeface="Arial"/>
                <a:cs typeface="Arial"/>
                <a:sym typeface="Arial"/>
              </a:rPr>
              <a:t>Higher</a:t>
            </a:r>
            <a:endParaRPr/>
          </a:p>
        </p:txBody>
      </p:sp>
      <p:sp>
        <p:nvSpPr>
          <p:cNvPr id="620" name="Google Shape;620;p16"/>
          <p:cNvSpPr txBox="1"/>
          <p:nvPr/>
        </p:nvSpPr>
        <p:spPr>
          <a:xfrm>
            <a:off x="284999" y="6126475"/>
            <a:ext cx="85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A9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83A9"/>
                </a:solidFill>
                <a:latin typeface="Arial"/>
                <a:ea typeface="Arial"/>
                <a:cs typeface="Arial"/>
                <a:sym typeface="Arial"/>
              </a:rPr>
              <a:t>Lower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7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Action on the Strategic Plan Priorities</a:t>
            </a:r>
            <a:endParaRPr/>
          </a:p>
        </p:txBody>
      </p:sp>
      <p:sp>
        <p:nvSpPr>
          <p:cNvPr id="626" name="Google Shape;626;p17"/>
          <p:cNvSpPr txBox="1"/>
          <p:nvPr>
            <p:ph idx="12" type="sldNum"/>
          </p:nvPr>
        </p:nvSpPr>
        <p:spPr>
          <a:xfrm>
            <a:off x="10206318" y="6356350"/>
            <a:ext cx="160468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A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83A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83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17"/>
          <p:cNvSpPr txBox="1"/>
          <p:nvPr>
            <p:ph idx="1" type="body"/>
          </p:nvPr>
        </p:nvSpPr>
        <p:spPr>
          <a:xfrm>
            <a:off x="1167492" y="2478025"/>
            <a:ext cx="8387988" cy="3703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lang="en-US" sz="3200">
                <a:solidFill>
                  <a:srgbClr val="3F3F3F"/>
                </a:solidFill>
              </a:rPr>
              <a:t>The GO Team needs to </a:t>
            </a:r>
            <a:r>
              <a:rPr b="1" lang="en-US" sz="3200">
                <a:solidFill>
                  <a:schemeClr val="accent3"/>
                </a:solidFill>
              </a:rPr>
              <a:t>TAKE ACTION (vote)</a:t>
            </a:r>
            <a:r>
              <a:rPr lang="en-US" sz="3200">
                <a:solidFill>
                  <a:schemeClr val="accent3"/>
                </a:solidFill>
              </a:rPr>
              <a:t> </a:t>
            </a:r>
            <a:r>
              <a:rPr lang="en-US" sz="3200">
                <a:solidFill>
                  <a:srgbClr val="3F3F3F"/>
                </a:solidFill>
              </a:rPr>
              <a:t>on its ranked Strategic Plan Priorities. After the motion and a second, the GO Team may have additional discussion. Once discussion is concluded, the GO Team will vote.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8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8"/>
          <p:cNvSpPr/>
          <p:nvPr/>
        </p:nvSpPr>
        <p:spPr>
          <a:xfrm flipH="1">
            <a:off x="123536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8"/>
          <p:cNvSpPr txBox="1"/>
          <p:nvPr>
            <p:ph type="title"/>
          </p:nvPr>
        </p:nvSpPr>
        <p:spPr>
          <a:xfrm>
            <a:off x="838201" y="367075"/>
            <a:ext cx="51205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1" lang="en-US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Where we’re going</a:t>
            </a:r>
            <a:endParaRPr/>
          </a:p>
        </p:txBody>
      </p:sp>
      <p:sp>
        <p:nvSpPr>
          <p:cNvPr id="636" name="Google Shape;636;p18"/>
          <p:cNvSpPr txBox="1"/>
          <p:nvPr>
            <p:ph idx="1" type="body"/>
          </p:nvPr>
        </p:nvSpPr>
        <p:spPr>
          <a:xfrm>
            <a:off x="838200" y="1480175"/>
            <a:ext cx="5092200" cy="46968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At our next meeting(s) we will begin the discussion of the 2023-2024 budget.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Let me or the Chair know of any additional information you need for our future discussion.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Our next meeting is scheduled for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Tuesday, January 24, 2023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HAPPY HOLIDAYS!</a:t>
            </a:r>
            <a:endParaRPr/>
          </a:p>
          <a:p>
            <a:pPr indent="1524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37" name="Google Shape;637;p18"/>
          <p:cNvSpPr/>
          <p:nvPr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8" name="Google Shape;638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7913" l="0" r="0" t="17913"/>
          <a:stretch/>
        </p:blipFill>
        <p:spPr>
          <a:xfrm>
            <a:off x="7901259" y="2727729"/>
            <a:ext cx="4290740" cy="4130271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18"/>
          <p:cNvSpPr/>
          <p:nvPr/>
        </p:nvSpPr>
        <p:spPr>
          <a:xfrm flipH="1" rot="-6040930">
            <a:off x="6034138" y="-673140"/>
            <a:ext cx="4021193" cy="4021193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0" name="Google Shape;640;p18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4" l="21900" r="3" t="0"/>
          <a:stretch/>
        </p:blipFill>
        <p:spPr>
          <a:xfrm>
            <a:off x="6261609" y="0"/>
            <a:ext cx="3519311" cy="3007909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9"/>
          <p:cNvSpPr txBox="1"/>
          <p:nvPr>
            <p:ph type="title"/>
          </p:nvPr>
        </p:nvSpPr>
        <p:spPr>
          <a:xfrm>
            <a:off x="1389888" y="1234440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647" name="Google Shape;647;p19"/>
          <p:cNvSpPr txBox="1"/>
          <p:nvPr>
            <p:ph idx="12" type="sldNum"/>
          </p:nvPr>
        </p:nvSpPr>
        <p:spPr>
          <a:xfrm>
            <a:off x="10506456" y="6356350"/>
            <a:ext cx="8503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8e2b92f6c0_0_457"/>
          <p:cNvSpPr txBox="1"/>
          <p:nvPr>
            <p:ph type="title"/>
          </p:nvPr>
        </p:nvSpPr>
        <p:spPr>
          <a:xfrm>
            <a:off x="1167492" y="381000"/>
            <a:ext cx="9779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343" name="Google Shape;343;g18e2b92f6c0_0_457"/>
          <p:cNvSpPr txBox="1"/>
          <p:nvPr>
            <p:ph idx="1" type="body"/>
          </p:nvPr>
        </p:nvSpPr>
        <p:spPr>
          <a:xfrm>
            <a:off x="1167493" y="2017467"/>
            <a:ext cx="9779100" cy="3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CIP-45 Day Check-in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Fall ACES Presentation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School Strategic Plan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Discussion on Strategic Plan and progress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Updates for Strategic Plan (</a:t>
            </a:r>
            <a:r>
              <a:rPr i="1" lang="en-US"/>
              <a:t>as necessary</a:t>
            </a:r>
            <a:r>
              <a:rPr lang="en-US"/>
              <a:t>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Preparing for the Budget Development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</a:t>
            </a:r>
            <a:r>
              <a:rPr i="1" lang="en-US" sz="2400"/>
              <a:t>Rank Strategic Priorities</a:t>
            </a:r>
            <a:endParaRPr/>
          </a:p>
        </p:txBody>
      </p:sp>
      <p:sp>
        <p:nvSpPr>
          <p:cNvPr id="344" name="Google Shape;344;g18e2b92f6c0_0_457"/>
          <p:cNvSpPr txBox="1"/>
          <p:nvPr>
            <p:ph idx="4294967295" type="sldNum"/>
          </p:nvPr>
        </p:nvSpPr>
        <p:spPr>
          <a:xfrm>
            <a:off x="10153276" y="6356350"/>
            <a:ext cx="165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"/>
          <p:cNvSpPr txBox="1"/>
          <p:nvPr/>
        </p:nvSpPr>
        <p:spPr>
          <a:xfrm>
            <a:off x="2042809" y="2674641"/>
            <a:ext cx="3501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50" name="Google Shape;350;p3"/>
          <p:cNvSpPr txBox="1"/>
          <p:nvPr/>
        </p:nvSpPr>
        <p:spPr>
          <a:xfrm>
            <a:off x="4002238" y="2674641"/>
            <a:ext cx="3501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51" name="Google Shape;351;p3"/>
          <p:cNvSpPr txBox="1"/>
          <p:nvPr/>
        </p:nvSpPr>
        <p:spPr>
          <a:xfrm>
            <a:off x="5932638" y="2674641"/>
            <a:ext cx="3501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52" name="Google Shape;352;p3"/>
          <p:cNvSpPr txBox="1"/>
          <p:nvPr/>
        </p:nvSpPr>
        <p:spPr>
          <a:xfrm>
            <a:off x="7863038" y="2674641"/>
            <a:ext cx="3501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53" name="Google Shape;353;p3"/>
          <p:cNvSpPr txBox="1"/>
          <p:nvPr/>
        </p:nvSpPr>
        <p:spPr>
          <a:xfrm>
            <a:off x="9807953" y="2674641"/>
            <a:ext cx="3501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354" name="Google Shape;354;p3"/>
          <p:cNvSpPr txBox="1"/>
          <p:nvPr>
            <p:ph type="title"/>
          </p:nvPr>
        </p:nvSpPr>
        <p:spPr>
          <a:xfrm>
            <a:off x="172491" y="199336"/>
            <a:ext cx="629667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Timeline for GO Teams</a:t>
            </a:r>
            <a:endParaRPr/>
          </a:p>
        </p:txBody>
      </p:sp>
      <p:sp>
        <p:nvSpPr>
          <p:cNvPr id="355" name="Google Shape;355;p3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56" name="Google Shape;356;p3"/>
          <p:cNvGrpSpPr/>
          <p:nvPr/>
        </p:nvGrpSpPr>
        <p:grpSpPr>
          <a:xfrm>
            <a:off x="1001704" y="2340738"/>
            <a:ext cx="10188590" cy="2650626"/>
            <a:chOff x="3484" y="517200"/>
            <a:chExt cx="10188590" cy="2650626"/>
          </a:xfrm>
        </p:grpSpPr>
        <p:sp>
          <p:nvSpPr>
            <p:cNvPr id="357" name="Google Shape;357;p3"/>
            <p:cNvSpPr/>
            <p:nvPr/>
          </p:nvSpPr>
          <p:spPr>
            <a:xfrm>
              <a:off x="3484" y="517200"/>
              <a:ext cx="1886775" cy="2641486"/>
            </a:xfrm>
            <a:prstGeom prst="rect">
              <a:avLst/>
            </a:prstGeom>
            <a:solidFill>
              <a:srgbClr val="FCF5D8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 txBox="1"/>
            <p:nvPr/>
          </p:nvSpPr>
          <p:spPr>
            <a:xfrm>
              <a:off x="3484" y="1520965"/>
              <a:ext cx="1886775" cy="158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7100" spcFirstLastPara="1" rIns="14710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1" i="0" lang="en-US" sz="1100" u="sng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Fall 2021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GO Team Developed 2021-2025 Strategic Plan</a:t>
              </a:r>
              <a:endParaRPr b="0" i="0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550649" y="781349"/>
              <a:ext cx="792445" cy="792445"/>
            </a:xfrm>
            <a:prstGeom prst="ellipse">
              <a:avLst/>
            </a:prstGeom>
            <a:solidFill>
              <a:srgbClr val="F3CF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 txBox="1"/>
            <p:nvPr/>
          </p:nvSpPr>
          <p:spPr>
            <a:xfrm>
              <a:off x="666700" y="897400"/>
              <a:ext cx="560343" cy="560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1775" spcFirstLastPara="1" rIns="617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Avenir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1</a:t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484" y="3158615"/>
              <a:ext cx="1886775" cy="72"/>
            </a:xfrm>
            <a:prstGeom prst="rect">
              <a:avLst/>
            </a:prstGeom>
            <a:solidFill>
              <a:srgbClr val="A92791"/>
            </a:solidFill>
            <a:ln cap="flat" cmpd="sng" w="12700">
              <a:solidFill>
                <a:srgbClr val="F3CF4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2078938" y="517200"/>
              <a:ext cx="1886775" cy="2641486"/>
            </a:xfrm>
            <a:prstGeom prst="rect">
              <a:avLst/>
            </a:prstGeom>
            <a:solidFill>
              <a:srgbClr val="F8E4CF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 txBox="1"/>
            <p:nvPr/>
          </p:nvSpPr>
          <p:spPr>
            <a:xfrm>
              <a:off x="2078938" y="1520965"/>
              <a:ext cx="1886775" cy="158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7100" spcFirstLastPara="1" rIns="14710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1" i="0" lang="en-US" sz="1100" u="sng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Summer 2022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School Leadership completed Needs Assessment and defined overarching needs for SY22-23</a:t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2626103" y="781349"/>
              <a:ext cx="792445" cy="792445"/>
            </a:xfrm>
            <a:prstGeom prst="ellipse">
              <a:avLst/>
            </a:prstGeom>
            <a:solidFill>
              <a:srgbClr val="D47B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 txBox="1"/>
            <p:nvPr/>
          </p:nvSpPr>
          <p:spPr>
            <a:xfrm>
              <a:off x="2742154" y="897400"/>
              <a:ext cx="560343" cy="560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1775" spcFirstLastPara="1" rIns="617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Avenir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2</a:t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2078938" y="3158615"/>
              <a:ext cx="1886775" cy="72"/>
            </a:xfrm>
            <a:prstGeom prst="rect">
              <a:avLst/>
            </a:prstGeom>
            <a:solidFill>
              <a:srgbClr val="A92791"/>
            </a:solidFill>
            <a:ln cap="flat" cmpd="sng" w="12700">
              <a:solidFill>
                <a:srgbClr val="D47B2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154392" y="517200"/>
              <a:ext cx="1886775" cy="2641486"/>
            </a:xfrm>
            <a:prstGeom prst="rect">
              <a:avLst/>
            </a:prstGeom>
            <a:solidFill>
              <a:srgbClr val="BAF0FF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 txBox="1"/>
            <p:nvPr/>
          </p:nvSpPr>
          <p:spPr>
            <a:xfrm>
              <a:off x="4154392" y="1520965"/>
              <a:ext cx="1886775" cy="158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7100" spcFirstLastPara="1" rIns="14710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1" i="0" lang="en-US" sz="1100" u="sng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August 2022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School Leadership completed 2022-2023 Continuous Improvement Plan</a:t>
              </a: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4701557" y="781349"/>
              <a:ext cx="792445" cy="792445"/>
            </a:xfrm>
            <a:prstGeom prst="ellipse">
              <a:avLst/>
            </a:prstGeom>
            <a:solidFill>
              <a:srgbClr val="0083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 txBox="1"/>
            <p:nvPr/>
          </p:nvSpPr>
          <p:spPr>
            <a:xfrm>
              <a:off x="4817608" y="897400"/>
              <a:ext cx="560343" cy="560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1775" spcFirstLastPara="1" rIns="617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Avenir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3</a:t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4154392" y="3158615"/>
              <a:ext cx="1886775" cy="72"/>
            </a:xfrm>
            <a:prstGeom prst="rect">
              <a:avLst/>
            </a:prstGeom>
            <a:solidFill>
              <a:srgbClr val="0083A9"/>
            </a:solidFill>
            <a:ln cap="flat" cmpd="sng" w="12700">
              <a:solidFill>
                <a:srgbClr val="0083A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6212751" y="526340"/>
              <a:ext cx="1886775" cy="2641486"/>
            </a:xfrm>
            <a:prstGeom prst="rect">
              <a:avLst/>
            </a:prstGeom>
            <a:solidFill>
              <a:srgbClr val="F3CDED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 txBox="1"/>
            <p:nvPr/>
          </p:nvSpPr>
          <p:spPr>
            <a:xfrm>
              <a:off x="6212751" y="1530105"/>
              <a:ext cx="1886775" cy="158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7100" spcFirstLastPara="1" rIns="14710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1" i="0" lang="en-US" sz="1100" u="sng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Sept. – Dec. 2022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Utilizing current data, the </a:t>
              </a:r>
              <a:r>
                <a:rPr b="1" i="0" lang="en-US" sz="11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GO Team </a:t>
              </a:r>
              <a:r>
                <a:rPr b="0" i="0" lang="en-US" sz="11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will review &amp; possibly update the school strategic priorities and plan </a:t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6777010" y="781349"/>
              <a:ext cx="792445" cy="792445"/>
            </a:xfrm>
            <a:prstGeom prst="ellipse">
              <a:avLst/>
            </a:prstGeom>
            <a:solidFill>
              <a:srgbClr val="A92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"/>
            <p:cNvSpPr txBox="1"/>
            <p:nvPr/>
          </p:nvSpPr>
          <p:spPr>
            <a:xfrm>
              <a:off x="6893061" y="897400"/>
              <a:ext cx="560343" cy="560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1775" spcFirstLastPara="1" rIns="617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Avenir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4</a:t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6229845" y="3158615"/>
              <a:ext cx="1886775" cy="72"/>
            </a:xfrm>
            <a:prstGeom prst="rect">
              <a:avLst/>
            </a:prstGeom>
            <a:solidFill>
              <a:srgbClr val="0083A9"/>
            </a:solidFill>
            <a:ln cap="flat" cmpd="sng" w="12700">
              <a:solidFill>
                <a:srgbClr val="A92A9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8305299" y="517200"/>
              <a:ext cx="1886775" cy="2641486"/>
            </a:xfrm>
            <a:prstGeom prst="rect">
              <a:avLst/>
            </a:prstGeom>
            <a:solidFill>
              <a:srgbClr val="C3F6D1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"/>
            <p:cNvSpPr txBox="1"/>
            <p:nvPr/>
          </p:nvSpPr>
          <p:spPr>
            <a:xfrm>
              <a:off x="8305299" y="1520965"/>
              <a:ext cx="1886775" cy="158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7100" spcFirstLastPara="1" rIns="14710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1" i="0" lang="en-US" sz="1100" u="sng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Before Winter Break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1" i="0" lang="en-US" sz="11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GO Team </a:t>
              </a:r>
              <a:r>
                <a:rPr b="0" i="0" lang="en-US" sz="11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will take action (vote) on the school’s strategic plan and vote on the ranked strategic plan priorities for SY23-24 budget discussions.</a:t>
              </a: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8852464" y="781349"/>
              <a:ext cx="792445" cy="792445"/>
            </a:xfrm>
            <a:prstGeom prst="ellipse">
              <a:avLst/>
            </a:prstGeom>
            <a:solidFill>
              <a:srgbClr val="1598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"/>
            <p:cNvSpPr txBox="1"/>
            <p:nvPr/>
          </p:nvSpPr>
          <p:spPr>
            <a:xfrm>
              <a:off x="8968515" y="897400"/>
              <a:ext cx="560343" cy="560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1775" spcFirstLastPara="1" rIns="617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Avenir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5</a:t>
              </a: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8305299" y="3158615"/>
              <a:ext cx="1886775" cy="72"/>
            </a:xfrm>
            <a:prstGeom prst="rect">
              <a:avLst/>
            </a:prstGeom>
            <a:solidFill>
              <a:srgbClr val="129836"/>
            </a:solidFill>
            <a:ln cap="flat" cmpd="sng" w="12700">
              <a:solidFill>
                <a:srgbClr val="129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2" name="Google Shape;382;p3"/>
          <p:cNvSpPr/>
          <p:nvPr/>
        </p:nvSpPr>
        <p:spPr>
          <a:xfrm>
            <a:off x="7847545" y="1089488"/>
            <a:ext cx="731378" cy="121350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A92A91"/>
          </a:solidFill>
          <a:ln cap="flat" cmpd="sng" w="12700">
            <a:solidFill>
              <a:srgbClr val="7B1E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3" name="Google Shape;383;p3"/>
          <p:cNvSpPr txBox="1"/>
          <p:nvPr/>
        </p:nvSpPr>
        <p:spPr>
          <a:xfrm>
            <a:off x="7379919" y="677451"/>
            <a:ext cx="16666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You are </a:t>
            </a:r>
            <a:r>
              <a:rPr b="1" i="0" lang="en-US" sz="1800" u="none" cap="none" strike="noStrike">
                <a:solidFill>
                  <a:srgbClr val="A92A91"/>
                </a:solidFill>
                <a:latin typeface="Avenir"/>
                <a:ea typeface="Avenir"/>
                <a:cs typeface="Avenir"/>
                <a:sym typeface="Avenir"/>
              </a:rPr>
              <a:t>HERE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"/>
          <p:cNvSpPr txBox="1"/>
          <p:nvPr>
            <p:ph type="title"/>
          </p:nvPr>
        </p:nvSpPr>
        <p:spPr>
          <a:xfrm>
            <a:off x="1048620" y="76442"/>
            <a:ext cx="9779183" cy="8144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</a:pPr>
            <a:r>
              <a:rPr lang="en-US">
                <a:solidFill>
                  <a:schemeClr val="accent2"/>
                </a:solidFill>
              </a:rPr>
              <a:t>Quarterly CIP Check-in</a:t>
            </a:r>
            <a:endParaRPr/>
          </a:p>
        </p:txBody>
      </p:sp>
      <p:sp>
        <p:nvSpPr>
          <p:cNvPr id="389" name="Google Shape;389;p4"/>
          <p:cNvSpPr txBox="1"/>
          <p:nvPr>
            <p:ph idx="1" type="body"/>
          </p:nvPr>
        </p:nvSpPr>
        <p:spPr>
          <a:xfrm>
            <a:off x="1167492" y="2386585"/>
            <a:ext cx="9779183" cy="3703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b="1" lang="en-US" sz="3200" u="sng">
                <a:solidFill>
                  <a:srgbClr val="3F3F3F"/>
                </a:solidFill>
              </a:rPr>
              <a:t>Questions to Consider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3F3F3F"/>
                </a:solidFill>
              </a:rPr>
              <a:t>Based on our year long CIP plan, what are the actions that the school has already completed?​ 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3F3F3F"/>
                </a:solidFill>
              </a:rPr>
              <a:t>What data supports the completion of an action step and success criteria (both implementation and student achievement)? </a:t>
            </a:r>
            <a:endParaRPr/>
          </a:p>
        </p:txBody>
      </p:sp>
      <p:sp>
        <p:nvSpPr>
          <p:cNvPr id="390" name="Google Shape;390;p4"/>
          <p:cNvSpPr txBox="1"/>
          <p:nvPr>
            <p:ph idx="12" type="sldNum"/>
          </p:nvPr>
        </p:nvSpPr>
        <p:spPr>
          <a:xfrm>
            <a:off x="10206318" y="6356350"/>
            <a:ext cx="160468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1" name="Google Shape;391;p4"/>
          <p:cNvSpPr txBox="1"/>
          <p:nvPr/>
        </p:nvSpPr>
        <p:spPr>
          <a:xfrm>
            <a:off x="1364197" y="890893"/>
            <a:ext cx="842162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part of the Continuous Improvement process, all APS schools are completing a quarterly check-in for the Continuous Improvement Plans.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8e2b92f6c0_0_0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-US">
                <a:solidFill>
                  <a:srgbClr val="073763"/>
                </a:solidFill>
                <a:latin typeface="Cambria"/>
                <a:ea typeface="Cambria"/>
                <a:cs typeface="Cambria"/>
                <a:sym typeface="Cambria"/>
              </a:rPr>
              <a:t>2022-23 JLIA School-Wide Goals </a:t>
            </a:r>
            <a:endParaRPr b="1">
              <a:solidFill>
                <a:srgbClr val="07376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98" name="Google Shape;398;g18e2b92f6c0_0_0"/>
          <p:cNvGraphicFramePr/>
          <p:nvPr/>
        </p:nvGraphicFramePr>
        <p:xfrm>
          <a:off x="271275" y="19925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{E44BF737-ADA4-4820-B065-6D0506068439}</a:tableStyleId>
              </a:tblPr>
              <a:tblGrid>
                <a:gridCol w="4001525"/>
                <a:gridCol w="4646875"/>
                <a:gridCol w="3030625"/>
              </a:tblGrid>
              <a:tr h="46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ELA/SS Goals</a:t>
                      </a:r>
                      <a:endParaRPr b="1"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Math/Science Goals </a:t>
                      </a:r>
                      <a:endParaRPr b="1"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Whole Child Goal </a:t>
                      </a:r>
                      <a:endParaRPr b="1"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</a:tr>
              <a:tr h="3688650">
                <a:tc>
                  <a:txBody>
                    <a:bodyPr/>
                    <a:lstStyle/>
                    <a:p>
                      <a:pPr indent="0" lvl="0" marL="25400" marR="25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By May 2023, the following % of students will be Developing and Above Learners on the GA Milestones ELA EOG: ​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07975" lvl="0" marL="482600" marR="25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50"/>
                        <a:buFont typeface="Cambria"/>
                        <a:buChar char="●"/>
                      </a:pPr>
                      <a:r>
                        <a:rPr lang="en-US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6th Grade: 38% Developing+ Learners ​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07975" lvl="0" marL="482600" marR="25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50"/>
                        <a:buFont typeface="Cambria"/>
                        <a:buChar char="●"/>
                      </a:pPr>
                      <a:r>
                        <a:rPr lang="en-US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7th Grade: 43% Developing+ Learners ​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07975" lvl="0" marL="482600" marR="25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50"/>
                        <a:buFont typeface="Cambria"/>
                        <a:buChar char="●"/>
                      </a:pPr>
                      <a:r>
                        <a:rPr lang="en-US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8th Grade: 49% Developing+ Learners ​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25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25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8th Social Studies: </a:t>
                      </a:r>
                      <a:r>
                        <a:rPr lang="en-US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49% of students will be Developing and Above Learners on the GA Milestones Georgia  Studies EOG​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25400" marR="25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​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8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5400" marR="25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By May 2023, the following % of students will be Developing and Above Learners on the GA Milestones Math EOG: ​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17500" lvl="0" marL="482600" marR="25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en-US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6th Grade: 38% Developing+ Learners ​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17500" lvl="0" marL="482600" marR="25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en-US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7th Grade: 43% Developing+ Learners ​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17500" lvl="0" marL="482600" marR="25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en-US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8th Grade: 45% Developing+ Learners​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17500" lvl="0" marL="482600" marR="25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en-US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23% of students will be Developing and Above Learners on the GA Milestones 8th Science EOG ​​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25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8th Science</a:t>
                      </a:r>
                      <a:r>
                        <a:rPr lang="en-US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: 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17500" lvl="0" marL="457200" marR="25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23% of students will be Developing and Above Learners on the GA Milestones 8th Science EOG ​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17500" lvl="0" marL="457200" marR="25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en-US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78% of students will be Developing and Above Learners on the GA Milestones HS Physical Science EOG ​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8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5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percentage of chronically absent students (rates less than 90%) will decrease by 5 percentage points from 64% in May 2022 to 59% by May 2023. </a:t>
                      </a:r>
                      <a:endParaRPr sz="1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25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25400" marR="25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25400" marR="25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​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25400" marR="25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​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25400" marR="25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​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8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8e2b92f6c0_0_105"/>
          <p:cNvSpPr txBox="1"/>
          <p:nvPr>
            <p:ph type="title"/>
          </p:nvPr>
        </p:nvSpPr>
        <p:spPr>
          <a:xfrm>
            <a:off x="403125" y="227400"/>
            <a:ext cx="114138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-US" sz="3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Strategic Plan for </a:t>
            </a:r>
            <a:r>
              <a:rPr b="1" lang="en-US" sz="38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Instruction</a:t>
            </a:r>
            <a:endParaRPr b="1" sz="38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405" name="Google Shape;405;g18e2b92f6c0_0_105"/>
          <p:cNvGraphicFramePr/>
          <p:nvPr/>
        </p:nvGraphicFramePr>
        <p:xfrm>
          <a:off x="179700" y="100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{E44BF737-ADA4-4820-B065-6D0506068439}</a:tableStyleId>
              </a:tblPr>
              <a:tblGrid>
                <a:gridCol w="4499600"/>
                <a:gridCol w="1866125"/>
                <a:gridCol w="1193100"/>
                <a:gridCol w="2424600"/>
                <a:gridCol w="1797450"/>
              </a:tblGrid>
              <a:tr h="608800"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Action Step​</a:t>
                      </a:r>
                      <a:endParaRPr b="1" sz="1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Person/Position Responsible​</a:t>
                      </a:r>
                      <a:endParaRPr b="1" sz="1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Timeline</a:t>
                      </a:r>
                      <a:endParaRPr b="1" sz="1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Evidence and Artifacts ​</a:t>
                      </a:r>
                      <a:endParaRPr b="1" sz="1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APS 5​</a:t>
                      </a:r>
                      <a:endParaRPr b="1" sz="1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</a:tr>
              <a:tr h="1030575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Launch Humanities course in 6th and 7th grade to provide daily interdisciplinary learning opportunities in the content areas of ELA &amp; Soc. Studies. 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Mr. Dallas, Ms. Morgan​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August - May​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Humanities LPs, classroom observations 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Signature Programming, Curriculum &amp; Instruction 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0575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Implement Tier 1 Intervention program, aligned to APS Standards of Service, in ELA/Humanities &amp; Math classes daily with fidelity. 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Dr. Harrell, Int.Coord. 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Mr. Dallas - ELA IC  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Ms. Graves - Math IC 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August - May 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Tier 1 Intervention lessons HMH data reports, Tier 1 Intervention training session materials​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Whole Child &amp; Intervention, Curriculum &amp; Instruction 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0575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Implement classroom strategies aligned to the Personalized Learning core elements of Targeted Instruction and Student Reflection &amp; Ownership. 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ICs, 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Ms. Morgan - STEAM​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Mrs. Bright - VILS​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August - May 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Student Data Trackers/Reflections, LPs with Small Group Instruction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Personalized Learning, Curriculum &amp; Instruction 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0575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Implement No-Nonsense Nurturer Approach as school-wide behavior management system in all classrooms so that teachers can build a positive learning environment.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ICs 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August - May 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NNN training session materials, classroom observation data, coaching cycle tracker​ (KickUp)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Curriculum &amp; Instruction, Whole Child 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2425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Implement Accelerated Reader to foster students love of reading and accelerate students’ reading growth. 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Ms. Eppinger - Media Specialist​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August - May 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Accelerated Reader Reports 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Curriculum &amp; Instruction 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8e2b92f6c0_0_111"/>
          <p:cNvSpPr txBox="1"/>
          <p:nvPr>
            <p:ph type="title"/>
          </p:nvPr>
        </p:nvSpPr>
        <p:spPr>
          <a:xfrm>
            <a:off x="403125" y="227400"/>
            <a:ext cx="114138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-US" sz="3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Strategic Plan for </a:t>
            </a:r>
            <a:r>
              <a:rPr b="1" lang="en-US" sz="38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Instructional Support</a:t>
            </a:r>
            <a:endParaRPr b="1" sz="38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412" name="Google Shape;412;g18e2b92f6c0_0_111"/>
          <p:cNvGraphicFramePr/>
          <p:nvPr/>
        </p:nvGraphicFramePr>
        <p:xfrm>
          <a:off x="255900" y="108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{E44BF737-ADA4-4820-B065-6D0506068439}</a:tableStyleId>
              </a:tblPr>
              <a:tblGrid>
                <a:gridCol w="4779400"/>
                <a:gridCol w="1551525"/>
                <a:gridCol w="1186575"/>
                <a:gridCol w="2411375"/>
                <a:gridCol w="1787625"/>
              </a:tblGrid>
              <a:tr h="622250"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Action Step​</a:t>
                      </a:r>
                      <a:endParaRPr b="1" sz="1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Person/Position Responsible​</a:t>
                      </a:r>
                      <a:endParaRPr b="1" sz="1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Timeline</a:t>
                      </a:r>
                      <a:endParaRPr b="1" sz="1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Evidence and Artifacts ​</a:t>
                      </a:r>
                      <a:endParaRPr b="1" sz="1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APS 5​</a:t>
                      </a:r>
                      <a:endParaRPr b="1" sz="1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</a:tr>
              <a:tr h="837100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Facilitate weekly Interdisciplinary PLCs to build teachers’ knowledge &amp; skills in order to implement PBLs 2x during the school year.​</a:t>
                      </a:r>
                      <a:endParaRPr b="1" sz="1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Ms. Morgan​</a:t>
                      </a:r>
                      <a:endParaRPr b="1" sz="1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August - May 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PLC  agendas &amp; session slides, PBL plans, STEAM Journals, student PBL products​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Signature Programming, Curriculum &amp; Instruction 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100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Facilitate content PLCs 2x weekly for collaborative planning, DDI, and analyzing student work. Provide LP feedback weekly. Coach PLC Leads to implement PLC best practices using the PLC+ framework.  ​</a:t>
                      </a:r>
                      <a:endParaRPr b="1" sz="1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ICs</a:t>
                      </a:r>
                      <a:endParaRPr b="1" sz="1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August - May 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PLC agendas, LPs, Reteach Action Plans, Data Forms, PLC+ Framework session materials​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Curriculum &amp; Instruction, Data 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100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Conduct biweekly data analysis on common assessments to identify targeted students and standards to build incorporate remediation planning into daily instructional frameworks.</a:t>
                      </a:r>
                      <a:endParaRPr b="1" sz="1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ICs &amp; ​</a:t>
                      </a:r>
                      <a:endParaRPr sz="1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Dr. Harrell - Testing Coord.​</a:t>
                      </a:r>
                      <a:endParaRPr b="1" sz="1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August - May 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Grade Level Data Walls, Teacher Data Forms, Reteach Action Plans 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Curriculum &amp; Instruction, Data 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100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Provide 1:1 coaching to all JLIA teachers to increase the rigor and engagement in classrooms. ​</a:t>
                      </a:r>
                      <a:endParaRPr b="1" sz="1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ICs</a:t>
                      </a:r>
                      <a:endParaRPr b="1" sz="1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August - May 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Coaching trackers, teacher observation data​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Curriculum &amp; Instruction 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100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Provide trainings &amp; PL on topics that are in service of PBLs and Personalized Learning, including data analysis &amp; reports. ​</a:t>
                      </a:r>
                      <a:endParaRPr b="1" sz="1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Small ILT </a:t>
                      </a:r>
                      <a:endParaRPr b="1" sz="1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August - May 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PL session materials​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Curriculum &amp; Instruction, Signature Programming, Data 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8e2b92f6c0_0_117"/>
          <p:cNvSpPr txBox="1"/>
          <p:nvPr>
            <p:ph type="title"/>
          </p:nvPr>
        </p:nvSpPr>
        <p:spPr>
          <a:xfrm>
            <a:off x="403125" y="837000"/>
            <a:ext cx="114138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-US" sz="3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Strategic Plan for </a:t>
            </a:r>
            <a:r>
              <a:rPr b="1" lang="en-US" sz="38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Whole Child </a:t>
            </a:r>
            <a:endParaRPr b="1" sz="38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419" name="Google Shape;419;g18e2b92f6c0_0_117"/>
          <p:cNvGraphicFramePr/>
          <p:nvPr/>
        </p:nvGraphicFramePr>
        <p:xfrm>
          <a:off x="255900" y="199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{E44BF737-ADA4-4820-B065-6D0506068439}</a:tableStyleId>
              </a:tblPr>
              <a:tblGrid>
                <a:gridCol w="5139950"/>
                <a:gridCol w="1671875"/>
                <a:gridCol w="1236450"/>
                <a:gridCol w="2242400"/>
                <a:gridCol w="1387900"/>
              </a:tblGrid>
              <a:tr h="836650"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Action Step​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Person/Position Responsible​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Timeline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Evidence and Artifacts 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APS 5​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</a:tr>
              <a:tr h="622250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Assemble a Student Attendance Committee (SAC) that meets weekly to ensure implementation of school-wide attendance policies/protocols with fidelity and identifies and addresses barriers to student attendance. 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Mr. Clark - AP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August - May 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Attendance Team Meeting Agendas/Minutes, Call Logs 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Whole Child &amp; Intervention 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250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Assemble a Care Team that meets weekly to identify and address barriers to student wellness and student success. </a:t>
                      </a:r>
                      <a:endParaRPr sz="1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Ms. Miller - SEL Coach 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August - May ​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Care Team Meeting Agendas/Minutes 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Whole Child &amp; Intervention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250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Identify most at-promise students through attendance, discipline, and academic data and assign student caseloads to support staff (Game Changers) for weekly mental, emotional, &amp; behavioral monitoring/support. 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Ms. Miller - SEL Coach 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August - May 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Student Cohort Trackers 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Whole Child &amp; Intervention 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250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Implement ISS Program that includes academics, SEL, restorative practices, &amp; wraparound service supports to students. 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Mr. Huff - SEL Teacher​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August - May 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ISS Program Overview​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Whole Child &amp; Intervention ​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apesVTI">
  <a:themeElements>
    <a:clrScheme name="APS 5">
      <a:dk1>
        <a:srgbClr val="000000"/>
      </a:dk1>
      <a:lt1>
        <a:srgbClr val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A92A91"/>
      </a:accent3>
      <a:accent4>
        <a:srgbClr val="0083A9"/>
      </a:accent4>
      <a:accent5>
        <a:srgbClr val="A92A91"/>
      </a:accent5>
      <a:accent6>
        <a:srgbClr val="159839"/>
      </a:accent6>
      <a:hlink>
        <a:srgbClr val="D47B22"/>
      </a:hlink>
      <a:folHlink>
        <a:srgbClr val="1598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APS 4">
      <a:dk1>
        <a:srgbClr val="000000"/>
      </a:dk1>
      <a:lt1>
        <a:srgbClr val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0083A9"/>
      </a:accent3>
      <a:accent4>
        <a:srgbClr val="A92A91"/>
      </a:accent4>
      <a:accent5>
        <a:srgbClr val="595B5D"/>
      </a:accent5>
      <a:accent6>
        <a:srgbClr val="159839"/>
      </a:accent6>
      <a:hlink>
        <a:srgbClr val="D47B22"/>
      </a:hlink>
      <a:folHlink>
        <a:srgbClr val="1598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2022-10-04T15:06:30Z</dcterms:created>
  <dc:creator>Jacobi, Diane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  <property fmtid="{D5CDD505-2E9C-101B-9397-08002B2CF9AE}" pid="3" name="MediaServiceImageTags">
    <vt:lpwstr/>
  </property>
</Properties>
</file>